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370" r:id="rId2"/>
    <p:sldId id="373" r:id="rId3"/>
    <p:sldId id="372" r:id="rId4"/>
    <p:sldId id="378" r:id="rId5"/>
    <p:sldId id="379" r:id="rId6"/>
    <p:sldId id="380" r:id="rId7"/>
    <p:sldId id="381" r:id="rId8"/>
    <p:sldId id="374" r:id="rId9"/>
    <p:sldId id="382" r:id="rId10"/>
    <p:sldId id="385" r:id="rId11"/>
    <p:sldId id="384" r:id="rId12"/>
    <p:sldId id="386" r:id="rId13"/>
    <p:sldId id="383" r:id="rId14"/>
    <p:sldId id="387" r:id="rId15"/>
    <p:sldId id="377" r:id="rId16"/>
    <p:sldId id="388" r:id="rId17"/>
    <p:sldId id="389" r:id="rId18"/>
    <p:sldId id="390" r:id="rId19"/>
    <p:sldId id="391" r:id="rId20"/>
    <p:sldId id="392" r:id="rId21"/>
    <p:sldId id="393" r:id="rId22"/>
    <p:sldId id="375" r:id="rId23"/>
  </p:sldIdLst>
  <p:sldSz cx="24384000" cy="13716000"/>
  <p:notesSz cx="6858000" cy="9144000"/>
  <p:defaultTextStyle>
    <a:lvl1pPr algn="ctr" defTabSz="825500">
      <a:defRPr sz="5000">
        <a:latin typeface="+mn-lt"/>
        <a:ea typeface="+mn-ea"/>
        <a:cs typeface="+mn-cs"/>
        <a:sym typeface="Helvetica Light"/>
      </a:defRPr>
    </a:lvl1pPr>
    <a:lvl2pPr indent="228600" algn="ctr" defTabSz="825500">
      <a:defRPr sz="5000">
        <a:latin typeface="+mn-lt"/>
        <a:ea typeface="+mn-ea"/>
        <a:cs typeface="+mn-cs"/>
        <a:sym typeface="Helvetica Light"/>
      </a:defRPr>
    </a:lvl2pPr>
    <a:lvl3pPr indent="457200" algn="ctr" defTabSz="825500">
      <a:defRPr sz="5000">
        <a:latin typeface="+mn-lt"/>
        <a:ea typeface="+mn-ea"/>
        <a:cs typeface="+mn-cs"/>
        <a:sym typeface="Helvetica Light"/>
      </a:defRPr>
    </a:lvl3pPr>
    <a:lvl4pPr indent="685800" algn="ctr" defTabSz="825500">
      <a:defRPr sz="5000">
        <a:latin typeface="+mn-lt"/>
        <a:ea typeface="+mn-ea"/>
        <a:cs typeface="+mn-cs"/>
        <a:sym typeface="Helvetica Light"/>
      </a:defRPr>
    </a:lvl4pPr>
    <a:lvl5pPr indent="914400" algn="ctr" defTabSz="825500">
      <a:defRPr sz="5000">
        <a:latin typeface="+mn-lt"/>
        <a:ea typeface="+mn-ea"/>
        <a:cs typeface="+mn-cs"/>
        <a:sym typeface="Helvetica Light"/>
      </a:defRPr>
    </a:lvl5pPr>
    <a:lvl6pPr indent="1143000" algn="ctr" defTabSz="825500">
      <a:defRPr sz="5000">
        <a:latin typeface="+mn-lt"/>
        <a:ea typeface="+mn-ea"/>
        <a:cs typeface="+mn-cs"/>
        <a:sym typeface="Helvetica Light"/>
      </a:defRPr>
    </a:lvl6pPr>
    <a:lvl7pPr indent="1371600" algn="ctr" defTabSz="825500">
      <a:defRPr sz="5000">
        <a:latin typeface="+mn-lt"/>
        <a:ea typeface="+mn-ea"/>
        <a:cs typeface="+mn-cs"/>
        <a:sym typeface="Helvetica Light"/>
      </a:defRPr>
    </a:lvl7pPr>
    <a:lvl8pPr indent="1600200" algn="ctr" defTabSz="825500">
      <a:defRPr sz="5000">
        <a:latin typeface="+mn-lt"/>
        <a:ea typeface="+mn-ea"/>
        <a:cs typeface="+mn-cs"/>
        <a:sym typeface="Helvetica Light"/>
      </a:defRPr>
    </a:lvl8pPr>
    <a:lvl9pPr indent="1828800" algn="ctr" defTabSz="825500">
      <a:defRPr sz="5000"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E1E1"/>
    <a:srgbClr val="252A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12"/>
  </p:normalViewPr>
  <p:slideViewPr>
    <p:cSldViewPr snapToGrid="0">
      <p:cViewPr>
        <p:scale>
          <a:sx n="37" d="100"/>
          <a:sy n="37" d="100"/>
        </p:scale>
        <p:origin x="1056" y="1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5" d="100"/>
          <a:sy n="95" d="100"/>
        </p:scale>
        <p:origin x="372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jpeg>
</file>

<file path=ppt/media/image2.tiff>
</file>

<file path=ppt/media/image20.jpeg>
</file>

<file path=ppt/media/image21.jpeg>
</file>

<file path=ppt/media/image22.jpe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7" name="Shape 3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83737870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81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aşlık ve Altyazı kopya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/>
        </p:nvSpPr>
        <p:spPr>
          <a:xfrm>
            <a:off x="-72756" y="12974880"/>
            <a:ext cx="24529512" cy="768227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  <a:effectLst>
            <a:outerShdw blurRad="63500" dir="5400000" rotWithShape="0">
              <a:srgbClr val="000000">
                <a:alpha val="30184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6" name="Shape 6"/>
          <p:cNvSpPr/>
          <p:nvPr/>
        </p:nvSpPr>
        <p:spPr>
          <a:xfrm>
            <a:off x="10159906" y="13205102"/>
            <a:ext cx="5321970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20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000" dirty="0">
                <a:solidFill>
                  <a:srgbClr val="303546"/>
                </a:solidFill>
              </a:rPr>
              <a:t>Rebecca Richter, Bastian Pieper, </a:t>
            </a:r>
            <a:r>
              <a:rPr lang="en-US" sz="2000" dirty="0" err="1">
                <a:solidFill>
                  <a:srgbClr val="303546"/>
                </a:solidFill>
              </a:rPr>
              <a:t>Musfira</a:t>
            </a:r>
            <a:r>
              <a:rPr lang="en-US" sz="2000" dirty="0">
                <a:solidFill>
                  <a:srgbClr val="303546"/>
                </a:solidFill>
              </a:rPr>
              <a:t> Naqvi</a:t>
            </a:r>
            <a:endParaRPr sz="2000" dirty="0">
              <a:solidFill>
                <a:srgbClr val="303546"/>
              </a:solidFill>
            </a:endParaRPr>
          </a:p>
        </p:txBody>
      </p:sp>
      <p:sp>
        <p:nvSpPr>
          <p:cNvPr id="7" name="Shape 7"/>
          <p:cNvSpPr>
            <a:spLocks noGrp="1"/>
          </p:cNvSpPr>
          <p:nvPr>
            <p:ph type="sldNum" sz="quarter" idx="2"/>
          </p:nvPr>
        </p:nvSpPr>
        <p:spPr>
          <a:xfrm>
            <a:off x="23764585" y="13239901"/>
            <a:ext cx="23884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16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 dirty="0"/>
          </a:p>
        </p:txBody>
      </p:sp>
      <p:sp>
        <p:nvSpPr>
          <p:cNvPr id="8" name="Shape 8"/>
          <p:cNvSpPr/>
          <p:nvPr/>
        </p:nvSpPr>
        <p:spPr>
          <a:xfrm>
            <a:off x="23636489" y="13111476"/>
            <a:ext cx="495035" cy="495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25400">
            <a:solidFill>
              <a:srgbClr val="303546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10" name="Shape 10"/>
          <p:cNvSpPr/>
          <p:nvPr/>
        </p:nvSpPr>
        <p:spPr>
          <a:xfrm>
            <a:off x="-137566" y="-13581"/>
            <a:ext cx="24659131" cy="2214999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  <a:effectLst>
            <a:outerShdw blurRad="63500" dir="5400000" rotWithShape="0">
              <a:srgbClr val="000000">
                <a:alpha val="30184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ğra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aşlık ve Altyazı kopya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>
            <a:spLocks noGrp="1"/>
          </p:cNvSpPr>
          <p:nvPr>
            <p:ph type="sldNum" sz="quarter" idx="2"/>
          </p:nvPr>
        </p:nvSpPr>
        <p:spPr>
          <a:xfrm>
            <a:off x="23750154" y="13251614"/>
            <a:ext cx="267701" cy="2769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18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 dirty="0"/>
          </a:p>
        </p:txBody>
      </p:sp>
      <p:sp>
        <p:nvSpPr>
          <p:cNvPr id="13" name="Shape 13"/>
          <p:cNvSpPr/>
          <p:nvPr/>
        </p:nvSpPr>
        <p:spPr>
          <a:xfrm>
            <a:off x="9748231" y="13169198"/>
            <a:ext cx="4887555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de-DE" sz="1800" b="0" i="0" u="none" strike="noStrike" dirty="0">
                <a:solidFill>
                  <a:srgbClr val="303546"/>
                </a:solidFill>
                <a:effectLst/>
                <a:latin typeface="Open Sans Light"/>
                <a:ea typeface="Open Sans Light"/>
                <a:cs typeface="Open Sans Light"/>
                <a:sym typeface="Open Sans Light"/>
              </a:rPr>
              <a:t>Rebecca Richter, </a:t>
            </a:r>
            <a:r>
              <a:rPr lang="de-DE" sz="1800" b="0" i="0" u="none" strike="noStrike" dirty="0" err="1">
                <a:solidFill>
                  <a:srgbClr val="303546"/>
                </a:solidFill>
                <a:effectLst/>
                <a:latin typeface="Open Sans Light"/>
                <a:ea typeface="Open Sans Light"/>
                <a:cs typeface="Open Sans Light"/>
                <a:sym typeface="Open Sans Light"/>
              </a:rPr>
              <a:t>Musfira</a:t>
            </a:r>
            <a:r>
              <a:rPr lang="de-DE" sz="1800" b="0" i="0" u="none" strike="noStrike" dirty="0">
                <a:solidFill>
                  <a:srgbClr val="303546"/>
                </a:solidFill>
                <a:effectLst/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de-DE" sz="1800" b="0" i="0" u="none" strike="noStrike" dirty="0" err="1">
                <a:solidFill>
                  <a:srgbClr val="303546"/>
                </a:solidFill>
                <a:effectLst/>
                <a:latin typeface="Open Sans Light"/>
                <a:ea typeface="Open Sans Light"/>
                <a:cs typeface="Open Sans Light"/>
                <a:sym typeface="Open Sans Light"/>
              </a:rPr>
              <a:t>Naqvi</a:t>
            </a:r>
            <a:r>
              <a:rPr lang="de-DE" sz="1800" b="0" i="0" u="none" strike="noStrike" dirty="0">
                <a:solidFill>
                  <a:srgbClr val="303546"/>
                </a:solidFill>
                <a:effectLst/>
                <a:latin typeface="Open Sans Light"/>
                <a:ea typeface="Open Sans Light"/>
                <a:cs typeface="Open Sans Light"/>
                <a:sym typeface="Open Sans Light"/>
              </a:rPr>
              <a:t>, Bastian Pieper</a:t>
            </a:r>
            <a:endParaRPr sz="2000" dirty="0">
              <a:solidFill>
                <a:srgbClr val="303546"/>
              </a:solidFill>
            </a:endParaRPr>
          </a:p>
        </p:txBody>
      </p:sp>
      <p:sp>
        <p:nvSpPr>
          <p:cNvPr id="14" name="Shape 14"/>
          <p:cNvSpPr/>
          <p:nvPr/>
        </p:nvSpPr>
        <p:spPr>
          <a:xfrm>
            <a:off x="23636489" y="13130660"/>
            <a:ext cx="495035" cy="495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25400">
            <a:solidFill>
              <a:srgbClr val="303546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aşlık - Or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Başlık Metni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ğraf - Düş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xfrm>
            <a:off x="1651003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 lvl="0">
              <a:defRPr sz="1800"/>
            </a:pPr>
            <a:r>
              <a:rPr sz="8400"/>
              <a:t>Başlık Metni</a:t>
            </a:r>
          </a:p>
        </p:txBody>
      </p:sp>
      <p:sp>
        <p:nvSpPr>
          <p:cNvPr id="21" name="Shape 21"/>
          <p:cNvSpPr>
            <a:spLocks noGrp="1"/>
          </p:cNvSpPr>
          <p:nvPr>
            <p:ph type="body" idx="1"/>
          </p:nvPr>
        </p:nvSpPr>
        <p:spPr>
          <a:xfrm>
            <a:off x="1651003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23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0" indent="228584">
              <a:spcBef>
                <a:spcPts val="0"/>
              </a:spcBef>
              <a:buSzTx/>
              <a:buNone/>
              <a:defRPr sz="23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0" indent="457167">
              <a:spcBef>
                <a:spcPts val="0"/>
              </a:spcBef>
              <a:buSzTx/>
              <a:buNone/>
              <a:defRPr sz="23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0" indent="685750">
              <a:spcBef>
                <a:spcPts val="0"/>
              </a:spcBef>
              <a:buSzTx/>
              <a:buNone/>
              <a:defRPr sz="23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0" indent="914332">
              <a:spcBef>
                <a:spcPts val="0"/>
              </a:spcBef>
              <a:buSzTx/>
              <a:buNone/>
              <a:defRPr sz="23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300">
                <a:solidFill>
                  <a:srgbClr val="303546"/>
                </a:solidFill>
              </a:rPr>
              <a:t>Gövde Düzeyi Bir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300">
                <a:solidFill>
                  <a:srgbClr val="303546"/>
                </a:solidFill>
              </a:rPr>
              <a:t>Gövde Düzeyi İki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300">
                <a:solidFill>
                  <a:srgbClr val="303546"/>
                </a:solidFill>
              </a:rPr>
              <a:t>Gövde Düzeyi Üç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300">
                <a:solidFill>
                  <a:srgbClr val="303546"/>
                </a:solidFill>
              </a:rPr>
              <a:t>Gövde Düzeyi Dört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300">
                <a:solidFill>
                  <a:srgbClr val="303546"/>
                </a:solidFill>
              </a:rPr>
              <a:t>Gövde Düzeyi Beş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aşlık - Ü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Başlık Metni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aşlık ve Madde İşaretle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Başlık Metni</a:t>
            </a:r>
          </a:p>
        </p:txBody>
      </p:sp>
      <p:sp>
        <p:nvSpPr>
          <p:cNvPr id="26" name="Shape 2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200"/>
              <a:t>Gövde Düzeyi Bir</a:t>
            </a:r>
          </a:p>
          <a:p>
            <a:pPr lvl="1">
              <a:defRPr sz="1800"/>
            </a:pPr>
            <a:r>
              <a:rPr sz="5200"/>
              <a:t>Gövde Düzeyi İki</a:t>
            </a:r>
          </a:p>
          <a:p>
            <a:pPr lvl="2">
              <a:defRPr sz="1800"/>
            </a:pPr>
            <a:r>
              <a:rPr sz="5200"/>
              <a:t>Gövde Düzeyi Üç</a:t>
            </a:r>
          </a:p>
          <a:p>
            <a:pPr lvl="3">
              <a:defRPr sz="1800"/>
            </a:pPr>
            <a:r>
              <a:rPr sz="5200"/>
              <a:t>Gövde Düzeyi Dört</a:t>
            </a:r>
          </a:p>
          <a:p>
            <a:pPr lvl="4">
              <a:defRPr sz="1800"/>
            </a:pPr>
            <a:r>
              <a:rPr sz="5200"/>
              <a:t>Gövde Düzeyi Beş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aşlık, Madde İşaretleri ve Fotoğra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Başlık Metni</a:t>
            </a:r>
          </a:p>
        </p:txBody>
      </p:sp>
      <p:sp>
        <p:nvSpPr>
          <p:cNvPr id="29" name="Shape 29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759" indent="-558759">
              <a:spcBef>
                <a:spcPts val="4500"/>
              </a:spcBef>
              <a:defRPr sz="4500"/>
            </a:lvl1pPr>
            <a:lvl2pPr marL="1117516" indent="-558759">
              <a:spcBef>
                <a:spcPts val="4500"/>
              </a:spcBef>
              <a:defRPr sz="4500"/>
            </a:lvl2pPr>
            <a:lvl3pPr marL="1676275" indent="-558759">
              <a:spcBef>
                <a:spcPts val="4500"/>
              </a:spcBef>
              <a:defRPr sz="4500"/>
            </a:lvl3pPr>
            <a:lvl4pPr marL="2235032" indent="-558759">
              <a:spcBef>
                <a:spcPts val="4500"/>
              </a:spcBef>
              <a:defRPr sz="4500"/>
            </a:lvl4pPr>
            <a:lvl5pPr marL="2793791" indent="-558759">
              <a:spcBef>
                <a:spcPts val="4500"/>
              </a:spcBef>
              <a:defRPr sz="4500"/>
            </a:lvl5pPr>
          </a:lstStyle>
          <a:p>
            <a:pPr lvl="0">
              <a:defRPr sz="1800"/>
            </a:pPr>
            <a:r>
              <a:rPr sz="4500"/>
              <a:t>Gövde Düzeyi Bir</a:t>
            </a:r>
          </a:p>
          <a:p>
            <a:pPr lvl="1">
              <a:defRPr sz="1800"/>
            </a:pPr>
            <a:r>
              <a:rPr sz="4500"/>
              <a:t>Gövde Düzeyi İki</a:t>
            </a:r>
          </a:p>
          <a:p>
            <a:pPr lvl="2">
              <a:defRPr sz="1800"/>
            </a:pPr>
            <a:r>
              <a:rPr sz="4500"/>
              <a:t>Gövde Düzeyi Üç</a:t>
            </a:r>
          </a:p>
          <a:p>
            <a:pPr lvl="3">
              <a:defRPr sz="1800"/>
            </a:pPr>
            <a:r>
              <a:rPr sz="4500"/>
              <a:t>Gövde Düzeyi Dört</a:t>
            </a:r>
          </a:p>
          <a:p>
            <a:pPr lvl="4">
              <a:defRPr sz="1800"/>
            </a:pPr>
            <a:r>
              <a:rPr sz="4500"/>
              <a:t>Gövde Düzeyi Beş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dde İşaretle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200"/>
              <a:t>Gövde Düzeyi Bir</a:t>
            </a:r>
          </a:p>
          <a:p>
            <a:pPr lvl="1">
              <a:defRPr sz="1800"/>
            </a:pPr>
            <a:r>
              <a:rPr sz="5200"/>
              <a:t>Gövde Düzeyi İki</a:t>
            </a:r>
          </a:p>
          <a:p>
            <a:pPr lvl="2">
              <a:defRPr sz="1800"/>
            </a:pPr>
            <a:r>
              <a:rPr sz="5200"/>
              <a:t>Gövde Düzeyi Üç</a:t>
            </a:r>
          </a:p>
          <a:p>
            <a:pPr lvl="3">
              <a:defRPr sz="1800"/>
            </a:pPr>
            <a:r>
              <a:rPr sz="5200"/>
              <a:t>Gövde Düzeyi Dört</a:t>
            </a:r>
          </a:p>
          <a:p>
            <a:pPr lvl="4">
              <a:defRPr sz="1800"/>
            </a:pPr>
            <a:r>
              <a:rPr sz="5200"/>
              <a:t>Gövde Düzeyi Beş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ğraf - 3 Yukar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11200"/>
              <a:t>Başlık Metni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5200"/>
              <a:t>Gövde Düzeyi Bir</a:t>
            </a:r>
          </a:p>
          <a:p>
            <a:pPr lvl="1">
              <a:defRPr sz="1800"/>
            </a:pPr>
            <a:r>
              <a:rPr sz="5200"/>
              <a:t>Gövde Düzeyi İki</a:t>
            </a:r>
          </a:p>
          <a:p>
            <a:pPr lvl="2">
              <a:defRPr sz="1800"/>
            </a:pPr>
            <a:r>
              <a:rPr sz="5200"/>
              <a:t>Gövde Düzeyi Üç</a:t>
            </a:r>
          </a:p>
          <a:p>
            <a:pPr lvl="3">
              <a:defRPr sz="1800"/>
            </a:pPr>
            <a:r>
              <a:rPr sz="5200"/>
              <a:t>Gövde Düzeyi Dört</a:t>
            </a:r>
          </a:p>
          <a:p>
            <a:pPr lvl="4">
              <a:defRPr sz="1800"/>
            </a:pPr>
            <a:r>
              <a:rPr sz="5200"/>
              <a:t>Gövde Düzeyi Beş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transition spd="med"/>
  <p:txStyles>
    <p:titleStyle>
      <a:lvl1pPr algn="ctr" defTabSz="825438">
        <a:defRPr sz="11200">
          <a:latin typeface="+mn-lt"/>
          <a:ea typeface="+mn-ea"/>
          <a:cs typeface="+mn-cs"/>
          <a:sym typeface="Helvetica Light"/>
        </a:defRPr>
      </a:lvl1pPr>
      <a:lvl2pPr indent="228584" algn="ctr" defTabSz="825438">
        <a:defRPr sz="11200">
          <a:latin typeface="+mn-lt"/>
          <a:ea typeface="+mn-ea"/>
          <a:cs typeface="+mn-cs"/>
          <a:sym typeface="Helvetica Light"/>
        </a:defRPr>
      </a:lvl2pPr>
      <a:lvl3pPr indent="457167" algn="ctr" defTabSz="825438">
        <a:defRPr sz="11200">
          <a:latin typeface="+mn-lt"/>
          <a:ea typeface="+mn-ea"/>
          <a:cs typeface="+mn-cs"/>
          <a:sym typeface="Helvetica Light"/>
        </a:defRPr>
      </a:lvl3pPr>
      <a:lvl4pPr indent="685750" algn="ctr" defTabSz="825438">
        <a:defRPr sz="11200">
          <a:latin typeface="+mn-lt"/>
          <a:ea typeface="+mn-ea"/>
          <a:cs typeface="+mn-cs"/>
          <a:sym typeface="Helvetica Light"/>
        </a:defRPr>
      </a:lvl4pPr>
      <a:lvl5pPr indent="914332" algn="ctr" defTabSz="825438">
        <a:defRPr sz="11200">
          <a:latin typeface="+mn-lt"/>
          <a:ea typeface="+mn-ea"/>
          <a:cs typeface="+mn-cs"/>
          <a:sym typeface="Helvetica Light"/>
        </a:defRPr>
      </a:lvl5pPr>
      <a:lvl6pPr indent="1142914" algn="ctr" defTabSz="825438">
        <a:defRPr sz="11200">
          <a:latin typeface="+mn-lt"/>
          <a:ea typeface="+mn-ea"/>
          <a:cs typeface="+mn-cs"/>
          <a:sym typeface="Helvetica Light"/>
        </a:defRPr>
      </a:lvl6pPr>
      <a:lvl7pPr indent="1371498" algn="ctr" defTabSz="825438">
        <a:defRPr sz="11200">
          <a:latin typeface="+mn-lt"/>
          <a:ea typeface="+mn-ea"/>
          <a:cs typeface="+mn-cs"/>
          <a:sym typeface="Helvetica Light"/>
        </a:defRPr>
      </a:lvl7pPr>
      <a:lvl8pPr indent="1600080" algn="ctr" defTabSz="825438">
        <a:defRPr sz="11200">
          <a:latin typeface="+mn-lt"/>
          <a:ea typeface="+mn-ea"/>
          <a:cs typeface="+mn-cs"/>
          <a:sym typeface="Helvetica Light"/>
        </a:defRPr>
      </a:lvl8pPr>
      <a:lvl9pPr indent="1828664" algn="ctr" defTabSz="825438">
        <a:defRPr sz="11200">
          <a:latin typeface="+mn-lt"/>
          <a:ea typeface="+mn-ea"/>
          <a:cs typeface="+mn-cs"/>
          <a:sym typeface="Helvetica Light"/>
        </a:defRPr>
      </a:lvl9pPr>
    </p:titleStyle>
    <p:bodyStyle>
      <a:lvl1pPr marL="634952" indent="-634952" defTabSz="825438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1pPr>
      <a:lvl2pPr marL="1269904" indent="-634952" defTabSz="825438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2pPr>
      <a:lvl3pPr marL="1904856" indent="-634952" defTabSz="825438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3pPr>
      <a:lvl4pPr marL="2539811" indent="-634952" defTabSz="825438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4pPr>
      <a:lvl5pPr marL="3174763" indent="-634952" defTabSz="825438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5pPr>
      <a:lvl6pPr marL="3809715" indent="-634952" defTabSz="825438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6pPr>
      <a:lvl7pPr marL="4444668" indent="-634952" defTabSz="825438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7pPr>
      <a:lvl8pPr marL="5079620" indent="-634952" defTabSz="825438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8pPr>
      <a:lvl9pPr marL="5714572" indent="-634952" defTabSz="825438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9pPr>
    </p:bodyStyle>
    <p:otherStyle>
      <a:lvl1pPr algn="ctr" defTabSz="825438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584" algn="ctr" defTabSz="825438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167" algn="ctr" defTabSz="825438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750" algn="ctr" defTabSz="825438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332" algn="ctr" defTabSz="825438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2914" algn="ctr" defTabSz="825438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498" algn="ctr" defTabSz="825438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080" algn="ctr" defTabSz="825438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664" algn="ctr" defTabSz="825438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" Target="slide16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16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" Target="slide16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1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3120624" y="321362"/>
            <a:ext cx="18142787" cy="2257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7000" dirty="0"/>
              <a:t>Path Planning of Robot-assisted Microscopic 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7000" dirty="0"/>
              <a:t>Manipulation for sub-retinal injection</a:t>
            </a:r>
            <a:endParaRPr sz="7000" dirty="0"/>
          </a:p>
        </p:txBody>
      </p:sp>
      <p:sp>
        <p:nvSpPr>
          <p:cNvPr id="40" name="Shape 40"/>
          <p:cNvSpPr>
            <a:spLocks noGrp="1"/>
          </p:cNvSpPr>
          <p:nvPr>
            <p:ph type="sldNum" sz="quarter" idx="2"/>
          </p:nvPr>
        </p:nvSpPr>
        <p:spPr>
          <a:xfrm>
            <a:off x="23817749" y="13168487"/>
            <a:ext cx="132515" cy="27699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303546"/>
                </a:solidFill>
              </a:rPr>
              <a:t>1</a:t>
            </a:fld>
            <a:endParaRPr dirty="0">
              <a:solidFill>
                <a:srgbClr val="303546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9BDC60-6195-6F48-88B2-09923D54BF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681911"/>
            <a:ext cx="24384001" cy="863923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025FB7C-EE98-A24F-8115-64CAD51CD1D2}"/>
              </a:ext>
            </a:extLst>
          </p:cNvPr>
          <p:cNvSpPr/>
          <p:nvPr/>
        </p:nvSpPr>
        <p:spPr>
          <a:xfrm>
            <a:off x="23164801" y="12758455"/>
            <a:ext cx="1219200" cy="957546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71E1BE-884D-004B-803F-2FD536995175}"/>
              </a:ext>
            </a:extLst>
          </p:cNvPr>
          <p:cNvSpPr/>
          <p:nvPr/>
        </p:nvSpPr>
        <p:spPr>
          <a:xfrm>
            <a:off x="7323468" y="11685858"/>
            <a:ext cx="11229110" cy="194925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60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Rebecca Richter, </a:t>
            </a:r>
          </a:p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60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Bastian Pieper, </a:t>
            </a:r>
            <a:r>
              <a:rPr kumimoji="0" lang="en-US" sz="60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Musfira</a:t>
            </a:r>
            <a:r>
              <a:rPr kumimoji="0" lang="en-US" sz="60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Naqvi</a:t>
            </a:r>
          </a:p>
        </p:txBody>
      </p:sp>
    </p:spTree>
    <p:extLst>
      <p:ext uri="{BB962C8B-B14F-4D97-AF65-F5344CB8AC3E}">
        <p14:creationId xmlns:p14="http://schemas.microsoft.com/office/powerpoint/2010/main" val="235591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23818283" y="13168487"/>
            <a:ext cx="131446" cy="27699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10</a:t>
            </a:fld>
            <a:endParaRPr/>
          </a:p>
        </p:txBody>
      </p:sp>
      <p:sp>
        <p:nvSpPr>
          <p:cNvPr id="15" name="Shape 53">
            <a:extLst>
              <a:ext uri="{FF2B5EF4-FFF2-40B4-BE49-F238E27FC236}">
                <a16:creationId xmlns:a16="http://schemas.microsoft.com/office/drawing/2014/main" id="{9278EFEA-82B5-0148-A166-C892AD05393C}"/>
              </a:ext>
            </a:extLst>
          </p:cNvPr>
          <p:cNvSpPr/>
          <p:nvPr/>
        </p:nvSpPr>
        <p:spPr>
          <a:xfrm>
            <a:off x="877273" y="667172"/>
            <a:ext cx="22941010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4000">
                <a:solidFill>
                  <a:srgbClr val="30354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6000" dirty="0"/>
              <a:t>Fixation on Patient</a:t>
            </a:r>
          </a:p>
        </p:txBody>
      </p:sp>
      <p:sp>
        <p:nvSpPr>
          <p:cNvPr id="16" name="Shape 70">
            <a:extLst>
              <a:ext uri="{FF2B5EF4-FFF2-40B4-BE49-F238E27FC236}">
                <a16:creationId xmlns:a16="http://schemas.microsoft.com/office/drawing/2014/main" id="{D41B6B24-A4FA-BA44-B1B1-DDE336158783}"/>
              </a:ext>
            </a:extLst>
          </p:cNvPr>
          <p:cNvSpPr/>
          <p:nvPr/>
        </p:nvSpPr>
        <p:spPr>
          <a:xfrm>
            <a:off x="877273" y="1745027"/>
            <a:ext cx="19879607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 algn="l">
              <a:defRPr sz="23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800" dirty="0"/>
              <a:t>Mechanical Design</a:t>
            </a:r>
            <a:endParaRPr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7EBC54-4A43-AB4B-8282-22D985EA5F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8349" y="3453831"/>
            <a:ext cx="9777187" cy="8983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C7E5D6-7B25-484B-BFE7-AA34BBC371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273" y="3536154"/>
            <a:ext cx="11776711" cy="881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82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23818283" y="13168487"/>
            <a:ext cx="131446" cy="27699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11</a:t>
            </a:fld>
            <a:endParaRPr/>
          </a:p>
        </p:txBody>
      </p:sp>
      <p:sp>
        <p:nvSpPr>
          <p:cNvPr id="15" name="Shape 53">
            <a:extLst>
              <a:ext uri="{FF2B5EF4-FFF2-40B4-BE49-F238E27FC236}">
                <a16:creationId xmlns:a16="http://schemas.microsoft.com/office/drawing/2014/main" id="{9278EFEA-82B5-0148-A166-C892AD05393C}"/>
              </a:ext>
            </a:extLst>
          </p:cNvPr>
          <p:cNvSpPr/>
          <p:nvPr/>
        </p:nvSpPr>
        <p:spPr>
          <a:xfrm>
            <a:off x="877273" y="667172"/>
            <a:ext cx="22941010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4000">
                <a:solidFill>
                  <a:srgbClr val="30354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6000" dirty="0"/>
              <a:t>Kinematics Model</a:t>
            </a:r>
          </a:p>
        </p:txBody>
      </p:sp>
      <p:sp>
        <p:nvSpPr>
          <p:cNvPr id="16" name="Shape 70">
            <a:extLst>
              <a:ext uri="{FF2B5EF4-FFF2-40B4-BE49-F238E27FC236}">
                <a16:creationId xmlns:a16="http://schemas.microsoft.com/office/drawing/2014/main" id="{D41B6B24-A4FA-BA44-B1B1-DDE336158783}"/>
              </a:ext>
            </a:extLst>
          </p:cNvPr>
          <p:cNvSpPr/>
          <p:nvPr/>
        </p:nvSpPr>
        <p:spPr>
          <a:xfrm>
            <a:off x="877273" y="1745027"/>
            <a:ext cx="19879607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 algn="l">
              <a:defRPr sz="23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800" dirty="0"/>
              <a:t>Mechanical Design</a:t>
            </a:r>
            <a:endParaRPr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C2994D-9A38-3445-9C00-0633DA776E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799" y="2328621"/>
            <a:ext cx="13028930" cy="102043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E003BDA-A6C1-DD4E-9925-958B8BDA76AE}"/>
              </a:ext>
            </a:extLst>
          </p:cNvPr>
          <p:cNvSpPr txBox="1"/>
          <p:nvPr/>
        </p:nvSpPr>
        <p:spPr>
          <a:xfrm>
            <a:off x="1127760" y="5989389"/>
            <a:ext cx="10698479" cy="31803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685800" marR="0" indent="-68580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Use of local </a:t>
            </a:r>
            <a:r>
              <a:rPr kumimoji="0" lang="en-US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Coordinatesystem</a:t>
            </a:r>
            <a:endParaRPr kumimoji="0" 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685800" marR="0" indent="-68580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 err="1">
                <a:solidFill>
                  <a:srgbClr val="000000"/>
                </a:solidFill>
              </a:rPr>
              <a:t>Denavit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Hartenberg</a:t>
            </a:r>
            <a:r>
              <a:rPr lang="en-US" dirty="0">
                <a:solidFill>
                  <a:srgbClr val="000000"/>
                </a:solidFill>
              </a:rPr>
              <a:t> Convention</a:t>
            </a:r>
          </a:p>
          <a:p>
            <a:pPr marL="685800" marR="0" indent="-68580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>
                <a:solidFill>
                  <a:srgbClr val="000000"/>
                </a:solidFill>
              </a:rPr>
              <a:t>Desired pose is solution of inverse Kinematics</a:t>
            </a:r>
          </a:p>
        </p:txBody>
      </p:sp>
    </p:spTree>
    <p:extLst>
      <p:ext uri="{BB962C8B-B14F-4D97-AF65-F5344CB8AC3E}">
        <p14:creationId xmlns:p14="http://schemas.microsoft.com/office/powerpoint/2010/main" val="379899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23818283" y="13168487"/>
            <a:ext cx="131446" cy="27699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12</a:t>
            </a:fld>
            <a:endParaRPr/>
          </a:p>
        </p:txBody>
      </p:sp>
      <p:sp>
        <p:nvSpPr>
          <p:cNvPr id="15" name="Shape 53">
            <a:extLst>
              <a:ext uri="{FF2B5EF4-FFF2-40B4-BE49-F238E27FC236}">
                <a16:creationId xmlns:a16="http://schemas.microsoft.com/office/drawing/2014/main" id="{9278EFEA-82B5-0148-A166-C892AD05393C}"/>
              </a:ext>
            </a:extLst>
          </p:cNvPr>
          <p:cNvSpPr/>
          <p:nvPr/>
        </p:nvSpPr>
        <p:spPr>
          <a:xfrm>
            <a:off x="877273" y="667172"/>
            <a:ext cx="22941010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4000">
                <a:solidFill>
                  <a:srgbClr val="30354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6000" dirty="0"/>
              <a:t>Kinematics Model</a:t>
            </a:r>
          </a:p>
        </p:txBody>
      </p:sp>
      <p:sp>
        <p:nvSpPr>
          <p:cNvPr id="16" name="Shape 70">
            <a:extLst>
              <a:ext uri="{FF2B5EF4-FFF2-40B4-BE49-F238E27FC236}">
                <a16:creationId xmlns:a16="http://schemas.microsoft.com/office/drawing/2014/main" id="{D41B6B24-A4FA-BA44-B1B1-DDE336158783}"/>
              </a:ext>
            </a:extLst>
          </p:cNvPr>
          <p:cNvSpPr/>
          <p:nvPr/>
        </p:nvSpPr>
        <p:spPr>
          <a:xfrm>
            <a:off x="877273" y="1745027"/>
            <a:ext cx="19879607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 algn="l">
              <a:defRPr sz="23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800" dirty="0"/>
              <a:t>Mechanical Design</a:t>
            </a:r>
            <a:endParaRPr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C2994D-9A38-3445-9C00-0633DA776E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799" y="2328621"/>
            <a:ext cx="13028930" cy="102043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E003BDA-A6C1-DD4E-9925-958B8BDA76AE}"/>
              </a:ext>
            </a:extLst>
          </p:cNvPr>
          <p:cNvSpPr txBox="1"/>
          <p:nvPr/>
        </p:nvSpPr>
        <p:spPr>
          <a:xfrm>
            <a:off x="1127760" y="5989389"/>
            <a:ext cx="10698479" cy="31803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685800" marR="0" indent="-68580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Use of local </a:t>
            </a:r>
            <a:r>
              <a:rPr kumimoji="0" lang="en-US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Coordinatesystem</a:t>
            </a:r>
            <a:endParaRPr kumimoji="0" 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685800" marR="0" indent="-68580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 err="1">
                <a:solidFill>
                  <a:srgbClr val="000000"/>
                </a:solidFill>
              </a:rPr>
              <a:t>Denavit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Hartenberg</a:t>
            </a:r>
            <a:r>
              <a:rPr lang="en-US" dirty="0">
                <a:solidFill>
                  <a:srgbClr val="000000"/>
                </a:solidFill>
              </a:rPr>
              <a:t> Convention</a:t>
            </a:r>
          </a:p>
          <a:p>
            <a:pPr marL="685800" marR="0" indent="-68580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>
                <a:solidFill>
                  <a:srgbClr val="000000"/>
                </a:solidFill>
              </a:rPr>
              <a:t>Desired pose is solution of inverse Kinematics</a:t>
            </a:r>
          </a:p>
        </p:txBody>
      </p:sp>
    </p:spTree>
    <p:extLst>
      <p:ext uri="{BB962C8B-B14F-4D97-AF65-F5344CB8AC3E}">
        <p14:creationId xmlns:p14="http://schemas.microsoft.com/office/powerpoint/2010/main" val="506778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23818283" y="13168487"/>
            <a:ext cx="131446" cy="27699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13</a:t>
            </a:fld>
            <a:endParaRPr/>
          </a:p>
        </p:txBody>
      </p:sp>
      <p:sp>
        <p:nvSpPr>
          <p:cNvPr id="15" name="Shape 53">
            <a:extLst>
              <a:ext uri="{FF2B5EF4-FFF2-40B4-BE49-F238E27FC236}">
                <a16:creationId xmlns:a16="http://schemas.microsoft.com/office/drawing/2014/main" id="{9278EFEA-82B5-0148-A166-C892AD05393C}"/>
              </a:ext>
            </a:extLst>
          </p:cNvPr>
          <p:cNvSpPr/>
          <p:nvPr/>
        </p:nvSpPr>
        <p:spPr>
          <a:xfrm>
            <a:off x="877273" y="667172"/>
            <a:ext cx="22941010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4000">
                <a:solidFill>
                  <a:srgbClr val="30354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6000" dirty="0"/>
              <a:t>Description of the Parallel Coupled  Joint Mechanism</a:t>
            </a:r>
          </a:p>
        </p:txBody>
      </p:sp>
      <p:sp>
        <p:nvSpPr>
          <p:cNvPr id="16" name="Shape 70">
            <a:extLst>
              <a:ext uri="{FF2B5EF4-FFF2-40B4-BE49-F238E27FC236}">
                <a16:creationId xmlns:a16="http://schemas.microsoft.com/office/drawing/2014/main" id="{D41B6B24-A4FA-BA44-B1B1-DDE336158783}"/>
              </a:ext>
            </a:extLst>
          </p:cNvPr>
          <p:cNvSpPr/>
          <p:nvPr/>
        </p:nvSpPr>
        <p:spPr>
          <a:xfrm>
            <a:off x="877273" y="1745027"/>
            <a:ext cx="19879607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 algn="l">
              <a:defRPr sz="23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800" dirty="0"/>
              <a:t>Mechanical Design</a:t>
            </a:r>
            <a:endParaRPr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9D1674-54CD-A74A-8321-EE5F18C678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893" y="5284490"/>
            <a:ext cx="20008027" cy="4776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01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23818283" y="13168487"/>
            <a:ext cx="131446" cy="27699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14</a:t>
            </a:fld>
            <a:endParaRPr/>
          </a:p>
        </p:txBody>
      </p:sp>
      <p:sp>
        <p:nvSpPr>
          <p:cNvPr id="15" name="Shape 53">
            <a:extLst>
              <a:ext uri="{FF2B5EF4-FFF2-40B4-BE49-F238E27FC236}">
                <a16:creationId xmlns:a16="http://schemas.microsoft.com/office/drawing/2014/main" id="{9278EFEA-82B5-0148-A166-C892AD05393C}"/>
              </a:ext>
            </a:extLst>
          </p:cNvPr>
          <p:cNvSpPr/>
          <p:nvPr/>
        </p:nvSpPr>
        <p:spPr>
          <a:xfrm>
            <a:off x="877273" y="667172"/>
            <a:ext cx="22941010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4000">
                <a:solidFill>
                  <a:srgbClr val="30354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6000" dirty="0"/>
              <a:t>Creation of shapes</a:t>
            </a:r>
          </a:p>
        </p:txBody>
      </p:sp>
      <p:sp>
        <p:nvSpPr>
          <p:cNvPr id="16" name="Shape 70">
            <a:extLst>
              <a:ext uri="{FF2B5EF4-FFF2-40B4-BE49-F238E27FC236}">
                <a16:creationId xmlns:a16="http://schemas.microsoft.com/office/drawing/2014/main" id="{D41B6B24-A4FA-BA44-B1B1-DDE336158783}"/>
              </a:ext>
            </a:extLst>
          </p:cNvPr>
          <p:cNvSpPr/>
          <p:nvPr/>
        </p:nvSpPr>
        <p:spPr>
          <a:xfrm>
            <a:off x="877273" y="1745027"/>
            <a:ext cx="19879607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 algn="l">
              <a:defRPr sz="23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800" dirty="0"/>
              <a:t>Mechanical Design</a:t>
            </a:r>
            <a:endParaRPr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D88EBF-9707-8C41-B2B3-90A7B3E035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1321" y="4389120"/>
            <a:ext cx="15446290" cy="4267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D746478-956E-3842-A55B-844B336FDF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560" y="9612573"/>
            <a:ext cx="9900920" cy="15142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D0E04A9-0119-3E4B-96DE-9516131379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0799" y="9612573"/>
            <a:ext cx="9402381" cy="132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136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23818283" y="13168487"/>
            <a:ext cx="131446" cy="27699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15</a:t>
            </a:fld>
            <a:endParaRPr/>
          </a:p>
        </p:txBody>
      </p:sp>
      <p:sp>
        <p:nvSpPr>
          <p:cNvPr id="53" name="Shape 53"/>
          <p:cNvSpPr/>
          <p:nvPr/>
        </p:nvSpPr>
        <p:spPr>
          <a:xfrm>
            <a:off x="877273" y="513284"/>
            <a:ext cx="22941010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4000">
                <a:solidFill>
                  <a:srgbClr val="30354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8000" dirty="0"/>
              <a:t>Code Analysis</a:t>
            </a:r>
          </a:p>
        </p:txBody>
      </p:sp>
      <p:grpSp>
        <p:nvGrpSpPr>
          <p:cNvPr id="7" name="Group 280">
            <a:hlinkClick r:id="rId2" action="ppaction://hlinksldjump"/>
            <a:extLst>
              <a:ext uri="{FF2B5EF4-FFF2-40B4-BE49-F238E27FC236}">
                <a16:creationId xmlns:a16="http://schemas.microsoft.com/office/drawing/2014/main" id="{39327C1C-34A5-9143-911E-DA881EA8F662}"/>
              </a:ext>
            </a:extLst>
          </p:cNvPr>
          <p:cNvGrpSpPr/>
          <p:nvPr/>
        </p:nvGrpSpPr>
        <p:grpSpPr>
          <a:xfrm>
            <a:off x="7211461" y="5617432"/>
            <a:ext cx="10272634" cy="1190242"/>
            <a:chOff x="0" y="-443557"/>
            <a:chExt cx="10272625" cy="1190239"/>
          </a:xfrm>
        </p:grpSpPr>
        <p:sp>
          <p:nvSpPr>
            <p:cNvPr id="8" name="Shape 278">
              <a:extLst>
                <a:ext uri="{FF2B5EF4-FFF2-40B4-BE49-F238E27FC236}">
                  <a16:creationId xmlns:a16="http://schemas.microsoft.com/office/drawing/2014/main" id="{D88122B2-A988-134C-919B-58598D67A9B8}"/>
                </a:ext>
              </a:extLst>
            </p:cNvPr>
            <p:cNvSpPr/>
            <p:nvPr/>
          </p:nvSpPr>
          <p:spPr>
            <a:xfrm>
              <a:off x="0" y="-443557"/>
              <a:ext cx="10272625" cy="1188493"/>
            </a:xfrm>
            <a:prstGeom prst="rect">
              <a:avLst/>
            </a:prstGeom>
            <a:solidFill>
              <a:srgbClr val="303546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200">
                  <a:solidFill>
                    <a:srgbClr val="E1E1E1"/>
                  </a:solidFill>
                  <a:latin typeface="Open Sans Light"/>
                  <a:ea typeface="Open Sans Light"/>
                  <a:cs typeface="Open Sans Light"/>
                  <a:sym typeface="Open San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6000" dirty="0">
                  <a:solidFill>
                    <a:schemeClr val="bg1"/>
                  </a:solidFill>
                </a:rPr>
                <a:t>Introduction</a:t>
              </a:r>
              <a:endParaRPr sz="6000" dirty="0">
                <a:solidFill>
                  <a:schemeClr val="bg1"/>
                </a:solidFill>
              </a:endParaRPr>
            </a:p>
          </p:txBody>
        </p:sp>
        <p:sp>
          <p:nvSpPr>
            <p:cNvPr id="9" name="Shape 279">
              <a:extLst>
                <a:ext uri="{FF2B5EF4-FFF2-40B4-BE49-F238E27FC236}">
                  <a16:creationId xmlns:a16="http://schemas.microsoft.com/office/drawing/2014/main" id="{1C043DB6-747D-9346-B051-74282E3FBA17}"/>
                </a:ext>
              </a:extLst>
            </p:cNvPr>
            <p:cNvSpPr/>
            <p:nvPr/>
          </p:nvSpPr>
          <p:spPr>
            <a:xfrm>
              <a:off x="0" y="0"/>
              <a:ext cx="93727" cy="746682"/>
            </a:xfrm>
            <a:prstGeom prst="rect">
              <a:avLst/>
            </a:prstGeom>
            <a:solidFill>
              <a:srgbClr val="B11C5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9000">
                  <a:solidFill>
                    <a:srgbClr val="FFFFFF"/>
                  </a:solidFill>
                  <a:latin typeface="Entypo"/>
                  <a:ea typeface="Entypo"/>
                  <a:cs typeface="Entypo"/>
                  <a:sym typeface="Entypo"/>
                </a:defRPr>
              </a:pPr>
              <a:endParaRPr sz="9000"/>
            </a:p>
          </p:txBody>
        </p:sp>
      </p:grpSp>
      <p:grpSp>
        <p:nvGrpSpPr>
          <p:cNvPr id="10" name="Group 280">
            <a:hlinkClick r:id="rId2" action="ppaction://hlinksldjump"/>
            <a:extLst>
              <a:ext uri="{FF2B5EF4-FFF2-40B4-BE49-F238E27FC236}">
                <a16:creationId xmlns:a16="http://schemas.microsoft.com/office/drawing/2014/main" id="{C57F3995-E248-1543-BF42-D72D9A75B3AE}"/>
              </a:ext>
            </a:extLst>
          </p:cNvPr>
          <p:cNvGrpSpPr/>
          <p:nvPr/>
        </p:nvGrpSpPr>
        <p:grpSpPr>
          <a:xfrm>
            <a:off x="7211461" y="8207795"/>
            <a:ext cx="10272634" cy="1190242"/>
            <a:chOff x="0" y="-443557"/>
            <a:chExt cx="10272625" cy="1190239"/>
          </a:xfrm>
        </p:grpSpPr>
        <p:sp>
          <p:nvSpPr>
            <p:cNvPr id="11" name="Shape 278">
              <a:extLst>
                <a:ext uri="{FF2B5EF4-FFF2-40B4-BE49-F238E27FC236}">
                  <a16:creationId xmlns:a16="http://schemas.microsoft.com/office/drawing/2014/main" id="{4C76CED5-90D0-8941-B605-280342BEC629}"/>
                </a:ext>
              </a:extLst>
            </p:cNvPr>
            <p:cNvSpPr/>
            <p:nvPr/>
          </p:nvSpPr>
          <p:spPr>
            <a:xfrm>
              <a:off x="0" y="-443557"/>
              <a:ext cx="10272625" cy="1188493"/>
            </a:xfrm>
            <a:prstGeom prst="rect">
              <a:avLst/>
            </a:prstGeom>
            <a:solidFill>
              <a:srgbClr val="303546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200">
                  <a:solidFill>
                    <a:srgbClr val="E1E1E1"/>
                  </a:solidFill>
                  <a:latin typeface="Open Sans Light"/>
                  <a:ea typeface="Open Sans Light"/>
                  <a:cs typeface="Open Sans Light"/>
                  <a:sym typeface="Open San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6000" dirty="0">
                  <a:solidFill>
                    <a:schemeClr val="bg1"/>
                  </a:solidFill>
                </a:rPr>
                <a:t>Code Analysis</a:t>
              </a:r>
              <a:endParaRPr sz="6000" dirty="0">
                <a:solidFill>
                  <a:schemeClr val="bg1"/>
                </a:solidFill>
              </a:endParaRPr>
            </a:p>
          </p:txBody>
        </p:sp>
        <p:sp>
          <p:nvSpPr>
            <p:cNvPr id="12" name="Shape 279">
              <a:extLst>
                <a:ext uri="{FF2B5EF4-FFF2-40B4-BE49-F238E27FC236}">
                  <a16:creationId xmlns:a16="http://schemas.microsoft.com/office/drawing/2014/main" id="{1DFE9EA3-D9D0-1444-9EA4-D04C008BF77F}"/>
                </a:ext>
              </a:extLst>
            </p:cNvPr>
            <p:cNvSpPr/>
            <p:nvPr/>
          </p:nvSpPr>
          <p:spPr>
            <a:xfrm>
              <a:off x="0" y="0"/>
              <a:ext cx="93727" cy="746682"/>
            </a:xfrm>
            <a:prstGeom prst="rect">
              <a:avLst/>
            </a:prstGeom>
            <a:solidFill>
              <a:srgbClr val="B11C5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9000">
                  <a:solidFill>
                    <a:srgbClr val="FFFFFF"/>
                  </a:solidFill>
                  <a:latin typeface="Entypo"/>
                  <a:ea typeface="Entypo"/>
                  <a:cs typeface="Entypo"/>
                  <a:sym typeface="Entypo"/>
                </a:defRPr>
              </a:pPr>
              <a:endParaRPr sz="9000"/>
            </a:p>
          </p:txBody>
        </p:sp>
      </p:grpSp>
      <p:grpSp>
        <p:nvGrpSpPr>
          <p:cNvPr id="13" name="Group 280">
            <a:hlinkClick r:id="rId2" action="ppaction://hlinksldjump"/>
            <a:extLst>
              <a:ext uri="{FF2B5EF4-FFF2-40B4-BE49-F238E27FC236}">
                <a16:creationId xmlns:a16="http://schemas.microsoft.com/office/drawing/2014/main" id="{FE144D71-BE0D-F843-B8B4-28E526BD0D59}"/>
              </a:ext>
            </a:extLst>
          </p:cNvPr>
          <p:cNvGrpSpPr/>
          <p:nvPr/>
        </p:nvGrpSpPr>
        <p:grpSpPr>
          <a:xfrm>
            <a:off x="7211461" y="6900712"/>
            <a:ext cx="10272634" cy="1190242"/>
            <a:chOff x="0" y="-443557"/>
            <a:chExt cx="10272625" cy="1190239"/>
          </a:xfrm>
        </p:grpSpPr>
        <p:sp>
          <p:nvSpPr>
            <p:cNvPr id="14" name="Shape 278">
              <a:extLst>
                <a:ext uri="{FF2B5EF4-FFF2-40B4-BE49-F238E27FC236}">
                  <a16:creationId xmlns:a16="http://schemas.microsoft.com/office/drawing/2014/main" id="{397D6177-FCA2-8C4B-AD22-5FDFC8730164}"/>
                </a:ext>
              </a:extLst>
            </p:cNvPr>
            <p:cNvSpPr/>
            <p:nvPr/>
          </p:nvSpPr>
          <p:spPr>
            <a:xfrm>
              <a:off x="0" y="-443557"/>
              <a:ext cx="10272625" cy="1188493"/>
            </a:xfrm>
            <a:prstGeom prst="rect">
              <a:avLst/>
            </a:prstGeom>
            <a:solidFill>
              <a:srgbClr val="303546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200">
                  <a:solidFill>
                    <a:srgbClr val="E1E1E1"/>
                  </a:solidFill>
                  <a:latin typeface="Open Sans Light"/>
                  <a:ea typeface="Open Sans Light"/>
                  <a:cs typeface="Open Sans Light"/>
                  <a:sym typeface="Open San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6000" dirty="0">
                  <a:solidFill>
                    <a:schemeClr val="bg1"/>
                  </a:solidFill>
                </a:rPr>
                <a:t>Mechanical Design</a:t>
              </a:r>
              <a:endParaRPr sz="6000" dirty="0">
                <a:solidFill>
                  <a:schemeClr val="bg1"/>
                </a:solidFill>
              </a:endParaRPr>
            </a:p>
          </p:txBody>
        </p:sp>
        <p:sp>
          <p:nvSpPr>
            <p:cNvPr id="15" name="Shape 279">
              <a:extLst>
                <a:ext uri="{FF2B5EF4-FFF2-40B4-BE49-F238E27FC236}">
                  <a16:creationId xmlns:a16="http://schemas.microsoft.com/office/drawing/2014/main" id="{1F31D183-8807-1B45-9BE0-432E3167BDCE}"/>
                </a:ext>
              </a:extLst>
            </p:cNvPr>
            <p:cNvSpPr/>
            <p:nvPr/>
          </p:nvSpPr>
          <p:spPr>
            <a:xfrm>
              <a:off x="0" y="0"/>
              <a:ext cx="93727" cy="746682"/>
            </a:xfrm>
            <a:prstGeom prst="rect">
              <a:avLst/>
            </a:prstGeom>
            <a:solidFill>
              <a:srgbClr val="B11C5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9000">
                  <a:solidFill>
                    <a:srgbClr val="FFFFFF"/>
                  </a:solidFill>
                  <a:latin typeface="Entypo"/>
                  <a:ea typeface="Entypo"/>
                  <a:cs typeface="Entypo"/>
                  <a:sym typeface="Entypo"/>
                </a:defRPr>
              </a:pPr>
              <a:endParaRPr sz="9000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AC5E1FEC-A131-6A45-BD09-369E30931909}"/>
              </a:ext>
            </a:extLst>
          </p:cNvPr>
          <p:cNvSpPr/>
          <p:nvPr/>
        </p:nvSpPr>
        <p:spPr>
          <a:xfrm>
            <a:off x="6599298" y="5275383"/>
            <a:ext cx="11442517" cy="2930665"/>
          </a:xfrm>
          <a:prstGeom prst="rect">
            <a:avLst/>
          </a:prstGeom>
          <a:solidFill>
            <a:schemeClr val="bg1">
              <a:alpha val="56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chemeClr val="bg1">
                <a:alpha val="50000"/>
              </a:scheme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57242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23818283" y="13168487"/>
            <a:ext cx="131446" cy="27699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16</a:t>
            </a:fld>
            <a:endParaRPr/>
          </a:p>
        </p:txBody>
      </p:sp>
      <p:sp>
        <p:nvSpPr>
          <p:cNvPr id="17" name="Shape 53">
            <a:extLst>
              <a:ext uri="{FF2B5EF4-FFF2-40B4-BE49-F238E27FC236}">
                <a16:creationId xmlns:a16="http://schemas.microsoft.com/office/drawing/2014/main" id="{7D2EBEAD-5F15-8742-B9A1-2BFF868D2F54}"/>
              </a:ext>
            </a:extLst>
          </p:cNvPr>
          <p:cNvSpPr/>
          <p:nvPr/>
        </p:nvSpPr>
        <p:spPr>
          <a:xfrm>
            <a:off x="877273" y="667172"/>
            <a:ext cx="22941010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4000">
                <a:solidFill>
                  <a:srgbClr val="30354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6000" dirty="0"/>
              <a:t>Draw Square Function</a:t>
            </a:r>
          </a:p>
        </p:txBody>
      </p:sp>
      <p:sp>
        <p:nvSpPr>
          <p:cNvPr id="18" name="Shape 70">
            <a:extLst>
              <a:ext uri="{FF2B5EF4-FFF2-40B4-BE49-F238E27FC236}">
                <a16:creationId xmlns:a16="http://schemas.microsoft.com/office/drawing/2014/main" id="{4EE0E34D-054B-2143-8246-50467A970C25}"/>
              </a:ext>
            </a:extLst>
          </p:cNvPr>
          <p:cNvSpPr/>
          <p:nvPr/>
        </p:nvSpPr>
        <p:spPr>
          <a:xfrm>
            <a:off x="877273" y="1745027"/>
            <a:ext cx="19879607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 algn="l">
              <a:defRPr sz="23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800" dirty="0"/>
              <a:t>Code Analysis</a:t>
            </a:r>
            <a:endParaRPr sz="28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1DB9F6D-E5D5-5544-995C-4DF994AB47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7611" y="8672830"/>
            <a:ext cx="20000334" cy="385402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9A142D9-3C39-3B40-84C8-7C731C7AFF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7611" y="2612340"/>
            <a:ext cx="12588404" cy="50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401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23818283" y="13168487"/>
            <a:ext cx="131446" cy="27699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17</a:t>
            </a:fld>
            <a:endParaRPr/>
          </a:p>
        </p:txBody>
      </p:sp>
      <p:sp>
        <p:nvSpPr>
          <p:cNvPr id="17" name="Shape 53">
            <a:extLst>
              <a:ext uri="{FF2B5EF4-FFF2-40B4-BE49-F238E27FC236}">
                <a16:creationId xmlns:a16="http://schemas.microsoft.com/office/drawing/2014/main" id="{7D2EBEAD-5F15-8742-B9A1-2BFF868D2F54}"/>
              </a:ext>
            </a:extLst>
          </p:cNvPr>
          <p:cNvSpPr/>
          <p:nvPr/>
        </p:nvSpPr>
        <p:spPr>
          <a:xfrm>
            <a:off x="877273" y="667172"/>
            <a:ext cx="22941010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4000">
                <a:solidFill>
                  <a:srgbClr val="30354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6000" dirty="0"/>
              <a:t>Video Draw Square Function</a:t>
            </a:r>
          </a:p>
        </p:txBody>
      </p:sp>
      <p:sp>
        <p:nvSpPr>
          <p:cNvPr id="18" name="Shape 70">
            <a:extLst>
              <a:ext uri="{FF2B5EF4-FFF2-40B4-BE49-F238E27FC236}">
                <a16:creationId xmlns:a16="http://schemas.microsoft.com/office/drawing/2014/main" id="{4EE0E34D-054B-2143-8246-50467A970C25}"/>
              </a:ext>
            </a:extLst>
          </p:cNvPr>
          <p:cNvSpPr/>
          <p:nvPr/>
        </p:nvSpPr>
        <p:spPr>
          <a:xfrm>
            <a:off x="877273" y="1745027"/>
            <a:ext cx="19879607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 algn="l">
              <a:defRPr sz="23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800" dirty="0"/>
              <a:t>Code Analysis</a:t>
            </a:r>
            <a:endParaRPr sz="2800" dirty="0"/>
          </a:p>
        </p:txBody>
      </p:sp>
      <p:pic>
        <p:nvPicPr>
          <p:cNvPr id="4" name="v_rep_square">
            <a:hlinkClick r:id="" action="ppaction://media"/>
            <a:extLst>
              <a:ext uri="{FF2B5EF4-FFF2-40B4-BE49-F238E27FC236}">
                <a16:creationId xmlns:a16="http://schemas.microsoft.com/office/drawing/2014/main" id="{DDC5E04A-0FEB-4643-9C2A-230DB1EC73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73678" y="2553990"/>
            <a:ext cx="173482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71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1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23818283" y="13168487"/>
            <a:ext cx="131446" cy="27699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18</a:t>
            </a:fld>
            <a:endParaRPr/>
          </a:p>
        </p:txBody>
      </p:sp>
      <p:sp>
        <p:nvSpPr>
          <p:cNvPr id="17" name="Shape 53">
            <a:extLst>
              <a:ext uri="{FF2B5EF4-FFF2-40B4-BE49-F238E27FC236}">
                <a16:creationId xmlns:a16="http://schemas.microsoft.com/office/drawing/2014/main" id="{7D2EBEAD-5F15-8742-B9A1-2BFF868D2F54}"/>
              </a:ext>
            </a:extLst>
          </p:cNvPr>
          <p:cNvSpPr/>
          <p:nvPr/>
        </p:nvSpPr>
        <p:spPr>
          <a:xfrm>
            <a:off x="877273" y="667172"/>
            <a:ext cx="22941010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4000">
                <a:solidFill>
                  <a:srgbClr val="30354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6000" dirty="0"/>
              <a:t>Draw Circle Function</a:t>
            </a:r>
          </a:p>
        </p:txBody>
      </p:sp>
      <p:sp>
        <p:nvSpPr>
          <p:cNvPr id="18" name="Shape 70">
            <a:extLst>
              <a:ext uri="{FF2B5EF4-FFF2-40B4-BE49-F238E27FC236}">
                <a16:creationId xmlns:a16="http://schemas.microsoft.com/office/drawing/2014/main" id="{4EE0E34D-054B-2143-8246-50467A970C25}"/>
              </a:ext>
            </a:extLst>
          </p:cNvPr>
          <p:cNvSpPr/>
          <p:nvPr/>
        </p:nvSpPr>
        <p:spPr>
          <a:xfrm>
            <a:off x="877273" y="1745027"/>
            <a:ext cx="19879607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 algn="l">
              <a:defRPr sz="23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800" dirty="0"/>
              <a:t>Code Analysis</a:t>
            </a:r>
            <a:endParaRPr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B16704-F5E9-894D-A9DF-490699363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227" y="3835400"/>
            <a:ext cx="20825101" cy="7625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352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23818283" y="13168487"/>
            <a:ext cx="131446" cy="27699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19</a:t>
            </a:fld>
            <a:endParaRPr/>
          </a:p>
        </p:txBody>
      </p:sp>
      <p:sp>
        <p:nvSpPr>
          <p:cNvPr id="17" name="Shape 53">
            <a:extLst>
              <a:ext uri="{FF2B5EF4-FFF2-40B4-BE49-F238E27FC236}">
                <a16:creationId xmlns:a16="http://schemas.microsoft.com/office/drawing/2014/main" id="{7D2EBEAD-5F15-8742-B9A1-2BFF868D2F54}"/>
              </a:ext>
            </a:extLst>
          </p:cNvPr>
          <p:cNvSpPr/>
          <p:nvPr/>
        </p:nvSpPr>
        <p:spPr>
          <a:xfrm>
            <a:off x="877273" y="667172"/>
            <a:ext cx="22941010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4000">
                <a:solidFill>
                  <a:srgbClr val="30354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6000" dirty="0"/>
              <a:t>Draw Heart Function</a:t>
            </a:r>
          </a:p>
        </p:txBody>
      </p:sp>
      <p:sp>
        <p:nvSpPr>
          <p:cNvPr id="18" name="Shape 70">
            <a:extLst>
              <a:ext uri="{FF2B5EF4-FFF2-40B4-BE49-F238E27FC236}">
                <a16:creationId xmlns:a16="http://schemas.microsoft.com/office/drawing/2014/main" id="{4EE0E34D-054B-2143-8246-50467A970C25}"/>
              </a:ext>
            </a:extLst>
          </p:cNvPr>
          <p:cNvSpPr/>
          <p:nvPr/>
        </p:nvSpPr>
        <p:spPr>
          <a:xfrm>
            <a:off x="877273" y="1745027"/>
            <a:ext cx="19879607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 algn="l">
              <a:defRPr sz="23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800" dirty="0"/>
              <a:t>Code Analysis</a:t>
            </a:r>
            <a:endParaRPr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4D65B2-01A7-5349-9F92-4562C0157B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942" y="2846725"/>
            <a:ext cx="13035135" cy="59744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0E47B4-962C-4440-90FB-50636F9599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942" y="8821162"/>
            <a:ext cx="21089671" cy="407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60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23818283" y="13168487"/>
            <a:ext cx="131446" cy="27699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53" name="Shape 53"/>
          <p:cNvSpPr/>
          <p:nvPr/>
        </p:nvSpPr>
        <p:spPr>
          <a:xfrm>
            <a:off x="877273" y="513284"/>
            <a:ext cx="22941010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4000">
                <a:solidFill>
                  <a:srgbClr val="30354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8000" dirty="0"/>
              <a:t>Agenda</a:t>
            </a:r>
          </a:p>
        </p:txBody>
      </p:sp>
      <p:grpSp>
        <p:nvGrpSpPr>
          <p:cNvPr id="67" name="Group 280">
            <a:hlinkClick r:id="rId2" action="ppaction://hlinksldjump"/>
            <a:extLst>
              <a:ext uri="{FF2B5EF4-FFF2-40B4-BE49-F238E27FC236}">
                <a16:creationId xmlns:a16="http://schemas.microsoft.com/office/drawing/2014/main" id="{D03E75C2-5A1C-3346-A79E-CF8F283BFBF3}"/>
              </a:ext>
            </a:extLst>
          </p:cNvPr>
          <p:cNvGrpSpPr/>
          <p:nvPr/>
        </p:nvGrpSpPr>
        <p:grpSpPr>
          <a:xfrm>
            <a:off x="7211461" y="5617432"/>
            <a:ext cx="10272634" cy="1190242"/>
            <a:chOff x="0" y="-443557"/>
            <a:chExt cx="10272625" cy="1190239"/>
          </a:xfrm>
        </p:grpSpPr>
        <p:sp>
          <p:nvSpPr>
            <p:cNvPr id="68" name="Shape 278">
              <a:extLst>
                <a:ext uri="{FF2B5EF4-FFF2-40B4-BE49-F238E27FC236}">
                  <a16:creationId xmlns:a16="http://schemas.microsoft.com/office/drawing/2014/main" id="{E91CB787-4038-A449-BC60-924C63B83AC6}"/>
                </a:ext>
              </a:extLst>
            </p:cNvPr>
            <p:cNvSpPr/>
            <p:nvPr/>
          </p:nvSpPr>
          <p:spPr>
            <a:xfrm>
              <a:off x="0" y="-443557"/>
              <a:ext cx="10272625" cy="1188493"/>
            </a:xfrm>
            <a:prstGeom prst="rect">
              <a:avLst/>
            </a:prstGeom>
            <a:solidFill>
              <a:srgbClr val="303546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200">
                  <a:solidFill>
                    <a:srgbClr val="E1E1E1"/>
                  </a:solidFill>
                  <a:latin typeface="Open Sans Light"/>
                  <a:ea typeface="Open Sans Light"/>
                  <a:cs typeface="Open Sans Light"/>
                  <a:sym typeface="Open San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6000" dirty="0">
                  <a:solidFill>
                    <a:schemeClr val="bg1"/>
                  </a:solidFill>
                </a:rPr>
                <a:t>Introduction</a:t>
              </a:r>
              <a:endParaRPr sz="6000" dirty="0">
                <a:solidFill>
                  <a:schemeClr val="bg1"/>
                </a:solidFill>
              </a:endParaRPr>
            </a:p>
          </p:txBody>
        </p:sp>
        <p:sp>
          <p:nvSpPr>
            <p:cNvPr id="69" name="Shape 279">
              <a:extLst>
                <a:ext uri="{FF2B5EF4-FFF2-40B4-BE49-F238E27FC236}">
                  <a16:creationId xmlns:a16="http://schemas.microsoft.com/office/drawing/2014/main" id="{1054EA46-0E47-854F-8FA1-211F97E14805}"/>
                </a:ext>
              </a:extLst>
            </p:cNvPr>
            <p:cNvSpPr/>
            <p:nvPr/>
          </p:nvSpPr>
          <p:spPr>
            <a:xfrm>
              <a:off x="0" y="0"/>
              <a:ext cx="93727" cy="746682"/>
            </a:xfrm>
            <a:prstGeom prst="rect">
              <a:avLst/>
            </a:prstGeom>
            <a:solidFill>
              <a:srgbClr val="B11C5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9000">
                  <a:solidFill>
                    <a:srgbClr val="FFFFFF"/>
                  </a:solidFill>
                  <a:latin typeface="Entypo"/>
                  <a:ea typeface="Entypo"/>
                  <a:cs typeface="Entypo"/>
                  <a:sym typeface="Entypo"/>
                </a:defRPr>
              </a:pPr>
              <a:endParaRPr sz="9000"/>
            </a:p>
          </p:txBody>
        </p:sp>
      </p:grpSp>
      <p:grpSp>
        <p:nvGrpSpPr>
          <p:cNvPr id="70" name="Group 280">
            <a:hlinkClick r:id="rId2" action="ppaction://hlinksldjump"/>
            <a:extLst>
              <a:ext uri="{FF2B5EF4-FFF2-40B4-BE49-F238E27FC236}">
                <a16:creationId xmlns:a16="http://schemas.microsoft.com/office/drawing/2014/main" id="{0E1F0834-2354-A346-ABCD-E2B3448ABBE4}"/>
              </a:ext>
            </a:extLst>
          </p:cNvPr>
          <p:cNvGrpSpPr/>
          <p:nvPr/>
        </p:nvGrpSpPr>
        <p:grpSpPr>
          <a:xfrm>
            <a:off x="7211461" y="8207795"/>
            <a:ext cx="10272634" cy="1190242"/>
            <a:chOff x="0" y="-443557"/>
            <a:chExt cx="10272625" cy="1190239"/>
          </a:xfrm>
        </p:grpSpPr>
        <p:sp>
          <p:nvSpPr>
            <p:cNvPr id="71" name="Shape 278">
              <a:extLst>
                <a:ext uri="{FF2B5EF4-FFF2-40B4-BE49-F238E27FC236}">
                  <a16:creationId xmlns:a16="http://schemas.microsoft.com/office/drawing/2014/main" id="{71E9F3E2-C31E-D84C-B8EE-85223ABFC354}"/>
                </a:ext>
              </a:extLst>
            </p:cNvPr>
            <p:cNvSpPr/>
            <p:nvPr/>
          </p:nvSpPr>
          <p:spPr>
            <a:xfrm>
              <a:off x="0" y="-443557"/>
              <a:ext cx="10272625" cy="1188493"/>
            </a:xfrm>
            <a:prstGeom prst="rect">
              <a:avLst/>
            </a:prstGeom>
            <a:solidFill>
              <a:srgbClr val="303546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200">
                  <a:solidFill>
                    <a:srgbClr val="E1E1E1"/>
                  </a:solidFill>
                  <a:latin typeface="Open Sans Light"/>
                  <a:ea typeface="Open Sans Light"/>
                  <a:cs typeface="Open Sans Light"/>
                  <a:sym typeface="Open San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6000" dirty="0">
                  <a:solidFill>
                    <a:schemeClr val="bg1"/>
                  </a:solidFill>
                </a:rPr>
                <a:t>Code Analysis</a:t>
              </a:r>
              <a:endParaRPr sz="6000" dirty="0">
                <a:solidFill>
                  <a:schemeClr val="bg1"/>
                </a:solidFill>
              </a:endParaRPr>
            </a:p>
          </p:txBody>
        </p:sp>
        <p:sp>
          <p:nvSpPr>
            <p:cNvPr id="72" name="Shape 279">
              <a:extLst>
                <a:ext uri="{FF2B5EF4-FFF2-40B4-BE49-F238E27FC236}">
                  <a16:creationId xmlns:a16="http://schemas.microsoft.com/office/drawing/2014/main" id="{C142F758-C42F-1E40-83C0-CB0606AEC9B7}"/>
                </a:ext>
              </a:extLst>
            </p:cNvPr>
            <p:cNvSpPr/>
            <p:nvPr/>
          </p:nvSpPr>
          <p:spPr>
            <a:xfrm>
              <a:off x="0" y="0"/>
              <a:ext cx="93727" cy="746682"/>
            </a:xfrm>
            <a:prstGeom prst="rect">
              <a:avLst/>
            </a:prstGeom>
            <a:solidFill>
              <a:srgbClr val="B11C5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9000">
                  <a:solidFill>
                    <a:srgbClr val="FFFFFF"/>
                  </a:solidFill>
                  <a:latin typeface="Entypo"/>
                  <a:ea typeface="Entypo"/>
                  <a:cs typeface="Entypo"/>
                  <a:sym typeface="Entypo"/>
                </a:defRPr>
              </a:pPr>
              <a:endParaRPr sz="9000"/>
            </a:p>
          </p:txBody>
        </p:sp>
      </p:grpSp>
      <p:grpSp>
        <p:nvGrpSpPr>
          <p:cNvPr id="73" name="Group 280">
            <a:hlinkClick r:id="rId2" action="ppaction://hlinksldjump"/>
            <a:extLst>
              <a:ext uri="{FF2B5EF4-FFF2-40B4-BE49-F238E27FC236}">
                <a16:creationId xmlns:a16="http://schemas.microsoft.com/office/drawing/2014/main" id="{E4BA786D-D25A-0F44-A840-B8840D391DC3}"/>
              </a:ext>
            </a:extLst>
          </p:cNvPr>
          <p:cNvGrpSpPr/>
          <p:nvPr/>
        </p:nvGrpSpPr>
        <p:grpSpPr>
          <a:xfrm>
            <a:off x="7211461" y="6900712"/>
            <a:ext cx="10272634" cy="1190242"/>
            <a:chOff x="0" y="-443557"/>
            <a:chExt cx="10272625" cy="1190239"/>
          </a:xfrm>
        </p:grpSpPr>
        <p:sp>
          <p:nvSpPr>
            <p:cNvPr id="74" name="Shape 278">
              <a:extLst>
                <a:ext uri="{FF2B5EF4-FFF2-40B4-BE49-F238E27FC236}">
                  <a16:creationId xmlns:a16="http://schemas.microsoft.com/office/drawing/2014/main" id="{075F4F31-AE83-2C48-AA7C-F0AAC7F573BC}"/>
                </a:ext>
              </a:extLst>
            </p:cNvPr>
            <p:cNvSpPr/>
            <p:nvPr/>
          </p:nvSpPr>
          <p:spPr>
            <a:xfrm>
              <a:off x="0" y="-443557"/>
              <a:ext cx="10272625" cy="1188493"/>
            </a:xfrm>
            <a:prstGeom prst="rect">
              <a:avLst/>
            </a:prstGeom>
            <a:solidFill>
              <a:srgbClr val="303546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200">
                  <a:solidFill>
                    <a:srgbClr val="E1E1E1"/>
                  </a:solidFill>
                  <a:latin typeface="Open Sans Light"/>
                  <a:ea typeface="Open Sans Light"/>
                  <a:cs typeface="Open Sans Light"/>
                  <a:sym typeface="Open San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6000" dirty="0">
                  <a:solidFill>
                    <a:schemeClr val="bg1"/>
                  </a:solidFill>
                </a:rPr>
                <a:t>Mechanical Design</a:t>
              </a:r>
              <a:endParaRPr sz="6000" dirty="0">
                <a:solidFill>
                  <a:schemeClr val="bg1"/>
                </a:solidFill>
              </a:endParaRPr>
            </a:p>
          </p:txBody>
        </p:sp>
        <p:sp>
          <p:nvSpPr>
            <p:cNvPr id="75" name="Shape 279">
              <a:extLst>
                <a:ext uri="{FF2B5EF4-FFF2-40B4-BE49-F238E27FC236}">
                  <a16:creationId xmlns:a16="http://schemas.microsoft.com/office/drawing/2014/main" id="{2076305D-5BC9-7A46-BADB-AEF7E864B110}"/>
                </a:ext>
              </a:extLst>
            </p:cNvPr>
            <p:cNvSpPr/>
            <p:nvPr/>
          </p:nvSpPr>
          <p:spPr>
            <a:xfrm>
              <a:off x="0" y="0"/>
              <a:ext cx="93727" cy="746682"/>
            </a:xfrm>
            <a:prstGeom prst="rect">
              <a:avLst/>
            </a:prstGeom>
            <a:solidFill>
              <a:srgbClr val="B11C5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9000">
                  <a:solidFill>
                    <a:srgbClr val="FFFFFF"/>
                  </a:solidFill>
                  <a:latin typeface="Entypo"/>
                  <a:ea typeface="Entypo"/>
                  <a:cs typeface="Entypo"/>
                  <a:sym typeface="Entypo"/>
                </a:defRPr>
              </a:pPr>
              <a:endParaRPr sz="9000"/>
            </a:p>
          </p:txBody>
        </p:sp>
      </p:grpSp>
    </p:spTree>
    <p:extLst>
      <p:ext uri="{BB962C8B-B14F-4D97-AF65-F5344CB8AC3E}">
        <p14:creationId xmlns:p14="http://schemas.microsoft.com/office/powerpoint/2010/main" val="3050075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23818283" y="13168487"/>
            <a:ext cx="131446" cy="27699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20</a:t>
            </a:fld>
            <a:endParaRPr/>
          </a:p>
        </p:txBody>
      </p:sp>
      <p:sp>
        <p:nvSpPr>
          <p:cNvPr id="17" name="Shape 53">
            <a:extLst>
              <a:ext uri="{FF2B5EF4-FFF2-40B4-BE49-F238E27FC236}">
                <a16:creationId xmlns:a16="http://schemas.microsoft.com/office/drawing/2014/main" id="{7D2EBEAD-5F15-8742-B9A1-2BFF868D2F54}"/>
              </a:ext>
            </a:extLst>
          </p:cNvPr>
          <p:cNvSpPr/>
          <p:nvPr/>
        </p:nvSpPr>
        <p:spPr>
          <a:xfrm>
            <a:off x="877273" y="667172"/>
            <a:ext cx="22941010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4000">
                <a:solidFill>
                  <a:srgbClr val="30354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6000" dirty="0"/>
              <a:t>Draw Heart Function</a:t>
            </a:r>
          </a:p>
        </p:txBody>
      </p:sp>
      <p:sp>
        <p:nvSpPr>
          <p:cNvPr id="18" name="Shape 70">
            <a:extLst>
              <a:ext uri="{FF2B5EF4-FFF2-40B4-BE49-F238E27FC236}">
                <a16:creationId xmlns:a16="http://schemas.microsoft.com/office/drawing/2014/main" id="{4EE0E34D-054B-2143-8246-50467A970C25}"/>
              </a:ext>
            </a:extLst>
          </p:cNvPr>
          <p:cNvSpPr/>
          <p:nvPr/>
        </p:nvSpPr>
        <p:spPr>
          <a:xfrm>
            <a:off x="877273" y="1745027"/>
            <a:ext cx="19879607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 algn="l">
              <a:defRPr sz="23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800" dirty="0"/>
              <a:t>Code Analysis</a:t>
            </a:r>
            <a:endParaRPr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E9C6C9-D95B-E545-A402-6F2D5FD2F4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273" y="5337517"/>
            <a:ext cx="22439926" cy="4751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889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23818283" y="13168487"/>
            <a:ext cx="131446" cy="27699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21</a:t>
            </a:fld>
            <a:endParaRPr/>
          </a:p>
        </p:txBody>
      </p:sp>
      <p:sp>
        <p:nvSpPr>
          <p:cNvPr id="17" name="Shape 53">
            <a:extLst>
              <a:ext uri="{FF2B5EF4-FFF2-40B4-BE49-F238E27FC236}">
                <a16:creationId xmlns:a16="http://schemas.microsoft.com/office/drawing/2014/main" id="{7D2EBEAD-5F15-8742-B9A1-2BFF868D2F54}"/>
              </a:ext>
            </a:extLst>
          </p:cNvPr>
          <p:cNvSpPr/>
          <p:nvPr/>
        </p:nvSpPr>
        <p:spPr>
          <a:xfrm>
            <a:off x="877273" y="667172"/>
            <a:ext cx="22941010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4000">
                <a:solidFill>
                  <a:srgbClr val="30354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6000" dirty="0"/>
              <a:t>Video Draw Heart Function</a:t>
            </a:r>
          </a:p>
        </p:txBody>
      </p:sp>
      <p:sp>
        <p:nvSpPr>
          <p:cNvPr id="18" name="Shape 70">
            <a:extLst>
              <a:ext uri="{FF2B5EF4-FFF2-40B4-BE49-F238E27FC236}">
                <a16:creationId xmlns:a16="http://schemas.microsoft.com/office/drawing/2014/main" id="{4EE0E34D-054B-2143-8246-50467A970C25}"/>
              </a:ext>
            </a:extLst>
          </p:cNvPr>
          <p:cNvSpPr/>
          <p:nvPr/>
        </p:nvSpPr>
        <p:spPr>
          <a:xfrm>
            <a:off x="877273" y="1745027"/>
            <a:ext cx="19879607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 algn="l">
              <a:defRPr sz="23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800" dirty="0"/>
              <a:t>Code Analysis</a:t>
            </a:r>
            <a:endParaRPr sz="2800" dirty="0"/>
          </a:p>
        </p:txBody>
      </p:sp>
      <p:pic>
        <p:nvPicPr>
          <p:cNvPr id="2" name="v_rep_haert">
            <a:hlinkClick r:id="" action="ppaction://media"/>
            <a:extLst>
              <a:ext uri="{FF2B5EF4-FFF2-40B4-BE49-F238E27FC236}">
                <a16:creationId xmlns:a16="http://schemas.microsoft.com/office/drawing/2014/main" id="{A3065C64-0E71-7F4F-8931-9E045A8992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05684" y="2553990"/>
            <a:ext cx="18613904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310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2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23818283" y="13168487"/>
            <a:ext cx="131446" cy="27699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22</a:t>
            </a:fld>
            <a:endParaRPr/>
          </a:p>
        </p:txBody>
      </p:sp>
      <p:sp>
        <p:nvSpPr>
          <p:cNvPr id="53" name="Shape 53"/>
          <p:cNvSpPr/>
          <p:nvPr/>
        </p:nvSpPr>
        <p:spPr>
          <a:xfrm>
            <a:off x="1008719" y="7188404"/>
            <a:ext cx="22941010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4000">
                <a:solidFill>
                  <a:srgbClr val="30354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lang="en-US" sz="8000" dirty="0"/>
              <a:t>Thank you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3327521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23818283" y="13168487"/>
            <a:ext cx="131446" cy="27699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3</a:t>
            </a:fld>
            <a:endParaRPr/>
          </a:p>
        </p:txBody>
      </p:sp>
      <p:sp>
        <p:nvSpPr>
          <p:cNvPr id="53" name="Shape 53"/>
          <p:cNvSpPr/>
          <p:nvPr/>
        </p:nvSpPr>
        <p:spPr>
          <a:xfrm>
            <a:off x="877273" y="590228"/>
            <a:ext cx="22941010" cy="1179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4000">
                <a:solidFill>
                  <a:srgbClr val="30354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7000" dirty="0"/>
              <a:t>Explanation of the given Task</a:t>
            </a:r>
          </a:p>
        </p:txBody>
      </p:sp>
      <p:grpSp>
        <p:nvGrpSpPr>
          <p:cNvPr id="17" name="Group 46">
            <a:extLst>
              <a:ext uri="{FF2B5EF4-FFF2-40B4-BE49-F238E27FC236}">
                <a16:creationId xmlns:a16="http://schemas.microsoft.com/office/drawing/2014/main" id="{AAA91396-A8AE-8942-B037-410E78DAB7A5}"/>
              </a:ext>
            </a:extLst>
          </p:cNvPr>
          <p:cNvGrpSpPr/>
          <p:nvPr/>
        </p:nvGrpSpPr>
        <p:grpSpPr>
          <a:xfrm>
            <a:off x="877273" y="3565721"/>
            <a:ext cx="7884027" cy="7884027"/>
            <a:chOff x="0" y="0"/>
            <a:chExt cx="4255080" cy="4255080"/>
          </a:xfrm>
        </p:grpSpPr>
        <p:sp>
          <p:nvSpPr>
            <p:cNvPr id="18" name="Shape 44">
              <a:extLst>
                <a:ext uri="{FF2B5EF4-FFF2-40B4-BE49-F238E27FC236}">
                  <a16:creationId xmlns:a16="http://schemas.microsoft.com/office/drawing/2014/main" id="{D39D3552-2259-4845-8756-D06B61790B48}"/>
                </a:ext>
              </a:extLst>
            </p:cNvPr>
            <p:cNvSpPr/>
            <p:nvPr/>
          </p:nvSpPr>
          <p:spPr>
            <a:xfrm>
              <a:off x="0" y="0"/>
              <a:ext cx="4255081" cy="42550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B11C51"/>
                </a:gs>
                <a:gs pos="100000">
                  <a:srgbClr val="0EBBCF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9000">
                  <a:solidFill>
                    <a:srgbClr val="FFFFFF"/>
                  </a:solidFill>
                  <a:latin typeface="Entypo"/>
                  <a:ea typeface="Entypo"/>
                  <a:cs typeface="Entypo"/>
                  <a:sym typeface="Entypo"/>
                </a:defRPr>
              </a:pPr>
              <a:endParaRPr sz="9000"/>
            </a:p>
          </p:txBody>
        </p:sp>
        <p:sp>
          <p:nvSpPr>
            <p:cNvPr id="19" name="Shape 45">
              <a:extLst>
                <a:ext uri="{FF2B5EF4-FFF2-40B4-BE49-F238E27FC236}">
                  <a16:creationId xmlns:a16="http://schemas.microsoft.com/office/drawing/2014/main" id="{55666311-09E7-8347-9D6A-CF80C887B79C}"/>
                </a:ext>
              </a:extLst>
            </p:cNvPr>
            <p:cNvSpPr/>
            <p:nvPr/>
          </p:nvSpPr>
          <p:spPr>
            <a:xfrm>
              <a:off x="52018" y="52018"/>
              <a:ext cx="4151045" cy="41510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1260000" numCol="1" anchor="ctr">
              <a:noAutofit/>
            </a:bodyPr>
            <a:lstStyle>
              <a:lvl1pPr>
                <a:defRPr sz="14000">
                  <a:solidFill>
                    <a:srgbClr val="303546"/>
                  </a:solidFill>
                  <a:latin typeface="Entypo"/>
                  <a:ea typeface="Entypo"/>
                  <a:cs typeface="Entypo"/>
                  <a:sym typeface="Entypo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sz="1800" dirty="0"/>
            </a:p>
          </p:txBody>
        </p:sp>
      </p:grpSp>
      <p:sp>
        <p:nvSpPr>
          <p:cNvPr id="20" name="Shape 48">
            <a:extLst>
              <a:ext uri="{FF2B5EF4-FFF2-40B4-BE49-F238E27FC236}">
                <a16:creationId xmlns:a16="http://schemas.microsoft.com/office/drawing/2014/main" id="{9AF453A5-64A0-F049-9315-52D44E259A8D}"/>
              </a:ext>
            </a:extLst>
          </p:cNvPr>
          <p:cNvSpPr/>
          <p:nvPr/>
        </p:nvSpPr>
        <p:spPr>
          <a:xfrm>
            <a:off x="9716926" y="5917557"/>
            <a:ext cx="13305208" cy="31803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0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de-DE" sz="5000" dirty="0">
                <a:solidFill>
                  <a:schemeClr val="tx1"/>
                </a:solidFill>
              </a:rPr>
              <a:t>Design a </a:t>
            </a:r>
            <a:r>
              <a:rPr lang="de-DE" sz="5000" dirty="0" err="1">
                <a:solidFill>
                  <a:schemeClr val="tx1"/>
                </a:solidFill>
              </a:rPr>
              <a:t>cycle</a:t>
            </a:r>
            <a:r>
              <a:rPr lang="de-DE" sz="5000" dirty="0">
                <a:solidFill>
                  <a:schemeClr val="tx1"/>
                </a:solidFill>
              </a:rPr>
              <a:t>, </a:t>
            </a:r>
            <a:r>
              <a:rPr lang="de-DE" sz="5000" dirty="0" err="1">
                <a:solidFill>
                  <a:schemeClr val="tx1"/>
                </a:solidFill>
              </a:rPr>
              <a:t>square</a:t>
            </a:r>
            <a:r>
              <a:rPr lang="de-DE" sz="5000" dirty="0">
                <a:solidFill>
                  <a:schemeClr val="tx1"/>
                </a:solidFill>
              </a:rPr>
              <a:t> </a:t>
            </a:r>
            <a:r>
              <a:rPr lang="de-DE" sz="5000" dirty="0" err="1">
                <a:solidFill>
                  <a:schemeClr val="tx1"/>
                </a:solidFill>
              </a:rPr>
              <a:t>and</a:t>
            </a:r>
            <a:r>
              <a:rPr lang="de-DE" sz="5000" dirty="0">
                <a:solidFill>
                  <a:schemeClr val="tx1"/>
                </a:solidFill>
              </a:rPr>
              <a:t> </a:t>
            </a:r>
            <a:r>
              <a:rPr lang="de-DE" sz="5000" dirty="0" err="1">
                <a:solidFill>
                  <a:schemeClr val="tx1"/>
                </a:solidFill>
              </a:rPr>
              <a:t>lovefunction</a:t>
            </a:r>
            <a:r>
              <a:rPr lang="de-DE" sz="5000" dirty="0">
                <a:solidFill>
                  <a:schemeClr val="tx1"/>
                </a:solidFill>
              </a:rPr>
              <a:t> </a:t>
            </a:r>
            <a:r>
              <a:rPr lang="de-DE" sz="5000" dirty="0" err="1">
                <a:solidFill>
                  <a:schemeClr val="tx1"/>
                </a:solidFill>
              </a:rPr>
              <a:t>with</a:t>
            </a:r>
            <a:r>
              <a:rPr lang="de-DE" sz="5000" dirty="0">
                <a:solidFill>
                  <a:schemeClr val="tx1"/>
                </a:solidFill>
              </a:rPr>
              <a:t> </a:t>
            </a:r>
            <a:r>
              <a:rPr lang="de-DE" sz="5000" dirty="0" err="1">
                <a:solidFill>
                  <a:schemeClr val="tx1"/>
                </a:solidFill>
              </a:rPr>
              <a:t>matlab</a:t>
            </a:r>
            <a:r>
              <a:rPr lang="de-DE" sz="5000" dirty="0">
                <a:solidFill>
                  <a:schemeClr val="tx1"/>
                </a:solidFill>
              </a:rPr>
              <a:t> &amp; </a:t>
            </a:r>
            <a:r>
              <a:rPr lang="de-DE" sz="5000" dirty="0" err="1">
                <a:solidFill>
                  <a:schemeClr val="tx1"/>
                </a:solidFill>
              </a:rPr>
              <a:t>Vrep</a:t>
            </a:r>
            <a:r>
              <a:rPr lang="de-DE" sz="5000" dirty="0">
                <a:solidFill>
                  <a:schemeClr val="tx1"/>
                </a:solidFill>
              </a:rPr>
              <a:t> </a:t>
            </a:r>
            <a:r>
              <a:rPr lang="de-DE" sz="5000" dirty="0" err="1">
                <a:solidFill>
                  <a:schemeClr val="tx1"/>
                </a:solidFill>
              </a:rPr>
              <a:t>and</a:t>
            </a:r>
            <a:r>
              <a:rPr lang="de-DE" sz="5000" dirty="0">
                <a:solidFill>
                  <a:schemeClr val="tx1"/>
                </a:solidFill>
              </a:rPr>
              <a:t> </a:t>
            </a:r>
            <a:r>
              <a:rPr lang="de-DE" sz="5000" dirty="0" err="1">
                <a:solidFill>
                  <a:schemeClr val="tx1"/>
                </a:solidFill>
              </a:rPr>
              <a:t>then</a:t>
            </a:r>
            <a:r>
              <a:rPr lang="de-DE" sz="5000" dirty="0">
                <a:solidFill>
                  <a:schemeClr val="tx1"/>
                </a:solidFill>
              </a:rPr>
              <a:t> </a:t>
            </a:r>
            <a:r>
              <a:rPr lang="de-DE" sz="5000" dirty="0" err="1">
                <a:solidFill>
                  <a:schemeClr val="tx1"/>
                </a:solidFill>
              </a:rPr>
              <a:t>with</a:t>
            </a:r>
            <a:r>
              <a:rPr lang="de-DE" sz="5000" dirty="0">
                <a:solidFill>
                  <a:schemeClr val="tx1"/>
                </a:solidFill>
              </a:rPr>
              <a:t> C++. </a:t>
            </a:r>
            <a:r>
              <a:rPr lang="de-DE" sz="5000" dirty="0" err="1">
                <a:solidFill>
                  <a:schemeClr val="tx1"/>
                </a:solidFill>
              </a:rPr>
              <a:t>And</a:t>
            </a:r>
            <a:r>
              <a:rPr lang="de-DE" sz="5000" dirty="0">
                <a:solidFill>
                  <a:schemeClr val="tx1"/>
                </a:solidFill>
              </a:rPr>
              <a:t> </a:t>
            </a:r>
            <a:r>
              <a:rPr lang="de-DE" sz="5000" dirty="0" err="1">
                <a:solidFill>
                  <a:schemeClr val="tx1"/>
                </a:solidFill>
              </a:rPr>
              <a:t>then</a:t>
            </a:r>
            <a:endParaRPr lang="de-DE" sz="5000" dirty="0">
              <a:solidFill>
                <a:schemeClr val="tx1"/>
              </a:solidFill>
            </a:endParaRPr>
          </a:p>
          <a:p>
            <a:r>
              <a:rPr lang="de-DE" sz="5000" dirty="0" err="1">
                <a:solidFill>
                  <a:schemeClr val="tx1"/>
                </a:solidFill>
              </a:rPr>
              <a:t>compare</a:t>
            </a:r>
            <a:r>
              <a:rPr lang="de-DE" sz="5000" dirty="0">
                <a:solidFill>
                  <a:schemeClr val="tx1"/>
                </a:solidFill>
              </a:rPr>
              <a:t> </a:t>
            </a:r>
            <a:r>
              <a:rPr lang="de-DE" sz="5000" dirty="0" err="1">
                <a:solidFill>
                  <a:schemeClr val="tx1"/>
                </a:solidFill>
              </a:rPr>
              <a:t>the</a:t>
            </a:r>
            <a:r>
              <a:rPr lang="de-DE" sz="5000" dirty="0">
                <a:solidFill>
                  <a:schemeClr val="tx1"/>
                </a:solidFill>
              </a:rPr>
              <a:t> </a:t>
            </a:r>
            <a:r>
              <a:rPr lang="de-DE" sz="5000" dirty="0" err="1">
                <a:solidFill>
                  <a:schemeClr val="tx1"/>
                </a:solidFill>
              </a:rPr>
              <a:t>performance</a:t>
            </a:r>
            <a:r>
              <a:rPr lang="de-DE" sz="5000" dirty="0">
                <a:solidFill>
                  <a:schemeClr val="tx1"/>
                </a:solidFill>
              </a:rPr>
              <a:t> </a:t>
            </a:r>
            <a:r>
              <a:rPr lang="de-DE" sz="5000" dirty="0" err="1">
                <a:solidFill>
                  <a:schemeClr val="tx1"/>
                </a:solidFill>
              </a:rPr>
              <a:t>of</a:t>
            </a:r>
            <a:r>
              <a:rPr lang="de-DE" sz="5000" dirty="0">
                <a:solidFill>
                  <a:schemeClr val="tx1"/>
                </a:solidFill>
              </a:rPr>
              <a:t> </a:t>
            </a:r>
            <a:r>
              <a:rPr lang="de-DE" sz="5000" dirty="0" err="1">
                <a:solidFill>
                  <a:schemeClr val="tx1"/>
                </a:solidFill>
              </a:rPr>
              <a:t>the</a:t>
            </a:r>
            <a:r>
              <a:rPr lang="de-DE" sz="5000" dirty="0">
                <a:solidFill>
                  <a:schemeClr val="tx1"/>
                </a:solidFill>
              </a:rPr>
              <a:t> different</a:t>
            </a:r>
          </a:p>
          <a:p>
            <a:r>
              <a:rPr lang="de-DE" sz="5000" dirty="0" err="1">
                <a:solidFill>
                  <a:schemeClr val="tx1"/>
                </a:solidFill>
              </a:rPr>
              <a:t>codes</a:t>
            </a:r>
            <a:r>
              <a:rPr lang="de-DE" sz="5000" dirty="0">
                <a:solidFill>
                  <a:schemeClr val="tx1"/>
                </a:solidFill>
              </a:rPr>
              <a:t>.</a:t>
            </a:r>
          </a:p>
        </p:txBody>
      </p:sp>
      <p:pic>
        <p:nvPicPr>
          <p:cNvPr id="21" name="Picture 3" descr="page2image2256094080">
            <a:extLst>
              <a:ext uri="{FF2B5EF4-FFF2-40B4-BE49-F238E27FC236}">
                <a16:creationId xmlns:a16="http://schemas.microsoft.com/office/drawing/2014/main" id="{61CD5F17-D590-CD4A-BECD-E85186E5B8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3748" y="5358610"/>
            <a:ext cx="5071077" cy="429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8883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23818283" y="13168487"/>
            <a:ext cx="131446" cy="27699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53" name="Shape 53"/>
          <p:cNvSpPr/>
          <p:nvPr/>
        </p:nvSpPr>
        <p:spPr>
          <a:xfrm>
            <a:off x="877273" y="513284"/>
            <a:ext cx="22941010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4000">
                <a:solidFill>
                  <a:srgbClr val="30354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8000" dirty="0"/>
              <a:t>Introduction</a:t>
            </a:r>
          </a:p>
        </p:txBody>
      </p:sp>
      <p:grpSp>
        <p:nvGrpSpPr>
          <p:cNvPr id="58" name="Group 280">
            <a:hlinkClick r:id="rId2" action="ppaction://hlinksldjump"/>
            <a:extLst>
              <a:ext uri="{FF2B5EF4-FFF2-40B4-BE49-F238E27FC236}">
                <a16:creationId xmlns:a16="http://schemas.microsoft.com/office/drawing/2014/main" id="{D0232CD4-F53A-6D45-A065-82EF5C1A2227}"/>
              </a:ext>
            </a:extLst>
          </p:cNvPr>
          <p:cNvGrpSpPr/>
          <p:nvPr/>
        </p:nvGrpSpPr>
        <p:grpSpPr>
          <a:xfrm>
            <a:off x="7211461" y="5617432"/>
            <a:ext cx="10272634" cy="1190242"/>
            <a:chOff x="0" y="-443557"/>
            <a:chExt cx="10272625" cy="1190239"/>
          </a:xfrm>
        </p:grpSpPr>
        <p:sp>
          <p:nvSpPr>
            <p:cNvPr id="59" name="Shape 278">
              <a:extLst>
                <a:ext uri="{FF2B5EF4-FFF2-40B4-BE49-F238E27FC236}">
                  <a16:creationId xmlns:a16="http://schemas.microsoft.com/office/drawing/2014/main" id="{E576A9CC-060C-004F-AE86-529931F1000D}"/>
                </a:ext>
              </a:extLst>
            </p:cNvPr>
            <p:cNvSpPr/>
            <p:nvPr/>
          </p:nvSpPr>
          <p:spPr>
            <a:xfrm>
              <a:off x="0" y="-443557"/>
              <a:ext cx="10272625" cy="1188493"/>
            </a:xfrm>
            <a:prstGeom prst="rect">
              <a:avLst/>
            </a:prstGeom>
            <a:solidFill>
              <a:srgbClr val="303546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200">
                  <a:solidFill>
                    <a:srgbClr val="E1E1E1"/>
                  </a:solidFill>
                  <a:latin typeface="Open Sans Light"/>
                  <a:ea typeface="Open Sans Light"/>
                  <a:cs typeface="Open Sans Light"/>
                  <a:sym typeface="Open San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6000" dirty="0">
                  <a:solidFill>
                    <a:schemeClr val="bg1"/>
                  </a:solidFill>
                </a:rPr>
                <a:t>Introduction</a:t>
              </a:r>
              <a:endParaRPr sz="6000" dirty="0">
                <a:solidFill>
                  <a:schemeClr val="bg1"/>
                </a:solidFill>
              </a:endParaRPr>
            </a:p>
          </p:txBody>
        </p:sp>
        <p:sp>
          <p:nvSpPr>
            <p:cNvPr id="60" name="Shape 279">
              <a:extLst>
                <a:ext uri="{FF2B5EF4-FFF2-40B4-BE49-F238E27FC236}">
                  <a16:creationId xmlns:a16="http://schemas.microsoft.com/office/drawing/2014/main" id="{0F47D16C-D82D-C640-83FA-0F326168CA3A}"/>
                </a:ext>
              </a:extLst>
            </p:cNvPr>
            <p:cNvSpPr/>
            <p:nvPr/>
          </p:nvSpPr>
          <p:spPr>
            <a:xfrm>
              <a:off x="0" y="0"/>
              <a:ext cx="93727" cy="746682"/>
            </a:xfrm>
            <a:prstGeom prst="rect">
              <a:avLst/>
            </a:prstGeom>
            <a:solidFill>
              <a:srgbClr val="B11C5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9000">
                  <a:solidFill>
                    <a:srgbClr val="FFFFFF"/>
                  </a:solidFill>
                  <a:latin typeface="Entypo"/>
                  <a:ea typeface="Entypo"/>
                  <a:cs typeface="Entypo"/>
                  <a:sym typeface="Entypo"/>
                </a:defRPr>
              </a:pPr>
              <a:endParaRPr sz="9000"/>
            </a:p>
          </p:txBody>
        </p:sp>
      </p:grpSp>
      <p:grpSp>
        <p:nvGrpSpPr>
          <p:cNvPr id="61" name="Group 280">
            <a:hlinkClick r:id="rId2" action="ppaction://hlinksldjump"/>
            <a:extLst>
              <a:ext uri="{FF2B5EF4-FFF2-40B4-BE49-F238E27FC236}">
                <a16:creationId xmlns:a16="http://schemas.microsoft.com/office/drawing/2014/main" id="{63B8D711-0B8E-1D4D-AD1F-21FBDADEC003}"/>
              </a:ext>
            </a:extLst>
          </p:cNvPr>
          <p:cNvGrpSpPr/>
          <p:nvPr/>
        </p:nvGrpSpPr>
        <p:grpSpPr>
          <a:xfrm>
            <a:off x="7211461" y="8207795"/>
            <a:ext cx="10272634" cy="1190242"/>
            <a:chOff x="0" y="-443557"/>
            <a:chExt cx="10272625" cy="1190239"/>
          </a:xfrm>
        </p:grpSpPr>
        <p:sp>
          <p:nvSpPr>
            <p:cNvPr id="62" name="Shape 278">
              <a:extLst>
                <a:ext uri="{FF2B5EF4-FFF2-40B4-BE49-F238E27FC236}">
                  <a16:creationId xmlns:a16="http://schemas.microsoft.com/office/drawing/2014/main" id="{CF6B7883-0D37-9447-85AD-F6B7112CF75A}"/>
                </a:ext>
              </a:extLst>
            </p:cNvPr>
            <p:cNvSpPr/>
            <p:nvPr/>
          </p:nvSpPr>
          <p:spPr>
            <a:xfrm>
              <a:off x="0" y="-443557"/>
              <a:ext cx="10272625" cy="1188493"/>
            </a:xfrm>
            <a:prstGeom prst="rect">
              <a:avLst/>
            </a:prstGeom>
            <a:solidFill>
              <a:srgbClr val="303546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200">
                  <a:solidFill>
                    <a:srgbClr val="E1E1E1"/>
                  </a:solidFill>
                  <a:latin typeface="Open Sans Light"/>
                  <a:ea typeface="Open Sans Light"/>
                  <a:cs typeface="Open Sans Light"/>
                  <a:sym typeface="Open San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6000" dirty="0">
                  <a:solidFill>
                    <a:schemeClr val="bg1"/>
                  </a:solidFill>
                </a:rPr>
                <a:t>Code Analysis</a:t>
              </a:r>
              <a:endParaRPr sz="6000" dirty="0">
                <a:solidFill>
                  <a:schemeClr val="bg1"/>
                </a:solidFill>
              </a:endParaRPr>
            </a:p>
          </p:txBody>
        </p:sp>
        <p:sp>
          <p:nvSpPr>
            <p:cNvPr id="63" name="Shape 279">
              <a:extLst>
                <a:ext uri="{FF2B5EF4-FFF2-40B4-BE49-F238E27FC236}">
                  <a16:creationId xmlns:a16="http://schemas.microsoft.com/office/drawing/2014/main" id="{E25BD551-7E80-9247-8CE4-21C8C5095B49}"/>
                </a:ext>
              </a:extLst>
            </p:cNvPr>
            <p:cNvSpPr/>
            <p:nvPr/>
          </p:nvSpPr>
          <p:spPr>
            <a:xfrm>
              <a:off x="0" y="0"/>
              <a:ext cx="93727" cy="746682"/>
            </a:xfrm>
            <a:prstGeom prst="rect">
              <a:avLst/>
            </a:prstGeom>
            <a:solidFill>
              <a:srgbClr val="B11C5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9000">
                  <a:solidFill>
                    <a:srgbClr val="FFFFFF"/>
                  </a:solidFill>
                  <a:latin typeface="Entypo"/>
                  <a:ea typeface="Entypo"/>
                  <a:cs typeface="Entypo"/>
                  <a:sym typeface="Entypo"/>
                </a:defRPr>
              </a:pPr>
              <a:endParaRPr sz="9000"/>
            </a:p>
          </p:txBody>
        </p:sp>
      </p:grpSp>
      <p:grpSp>
        <p:nvGrpSpPr>
          <p:cNvPr id="64" name="Group 280">
            <a:hlinkClick r:id="rId2" action="ppaction://hlinksldjump"/>
            <a:extLst>
              <a:ext uri="{FF2B5EF4-FFF2-40B4-BE49-F238E27FC236}">
                <a16:creationId xmlns:a16="http://schemas.microsoft.com/office/drawing/2014/main" id="{0E3A4AF9-D895-F04D-8116-1DC8A3041E66}"/>
              </a:ext>
            </a:extLst>
          </p:cNvPr>
          <p:cNvGrpSpPr/>
          <p:nvPr/>
        </p:nvGrpSpPr>
        <p:grpSpPr>
          <a:xfrm>
            <a:off x="7211461" y="6900712"/>
            <a:ext cx="10272634" cy="1190242"/>
            <a:chOff x="0" y="-443557"/>
            <a:chExt cx="10272625" cy="1190239"/>
          </a:xfrm>
        </p:grpSpPr>
        <p:sp>
          <p:nvSpPr>
            <p:cNvPr id="65" name="Shape 278">
              <a:extLst>
                <a:ext uri="{FF2B5EF4-FFF2-40B4-BE49-F238E27FC236}">
                  <a16:creationId xmlns:a16="http://schemas.microsoft.com/office/drawing/2014/main" id="{7F8019AF-E5BC-ED45-AE86-001F8C59CF4F}"/>
                </a:ext>
              </a:extLst>
            </p:cNvPr>
            <p:cNvSpPr/>
            <p:nvPr/>
          </p:nvSpPr>
          <p:spPr>
            <a:xfrm>
              <a:off x="0" y="-443557"/>
              <a:ext cx="10272625" cy="1188493"/>
            </a:xfrm>
            <a:prstGeom prst="rect">
              <a:avLst/>
            </a:prstGeom>
            <a:solidFill>
              <a:srgbClr val="303546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200">
                  <a:solidFill>
                    <a:srgbClr val="E1E1E1"/>
                  </a:solidFill>
                  <a:latin typeface="Open Sans Light"/>
                  <a:ea typeface="Open Sans Light"/>
                  <a:cs typeface="Open Sans Light"/>
                  <a:sym typeface="Open San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6000" dirty="0">
                  <a:solidFill>
                    <a:schemeClr val="bg1"/>
                  </a:solidFill>
                </a:rPr>
                <a:t>Mechanical Design</a:t>
              </a:r>
              <a:endParaRPr sz="6000" dirty="0">
                <a:solidFill>
                  <a:schemeClr val="bg1"/>
                </a:solidFill>
              </a:endParaRPr>
            </a:p>
          </p:txBody>
        </p:sp>
        <p:sp>
          <p:nvSpPr>
            <p:cNvPr id="66" name="Shape 279">
              <a:extLst>
                <a:ext uri="{FF2B5EF4-FFF2-40B4-BE49-F238E27FC236}">
                  <a16:creationId xmlns:a16="http://schemas.microsoft.com/office/drawing/2014/main" id="{70E4FB45-44C1-F441-89F8-37651690D4A3}"/>
                </a:ext>
              </a:extLst>
            </p:cNvPr>
            <p:cNvSpPr/>
            <p:nvPr/>
          </p:nvSpPr>
          <p:spPr>
            <a:xfrm>
              <a:off x="0" y="0"/>
              <a:ext cx="93727" cy="746682"/>
            </a:xfrm>
            <a:prstGeom prst="rect">
              <a:avLst/>
            </a:prstGeom>
            <a:solidFill>
              <a:srgbClr val="B11C5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9000">
                  <a:solidFill>
                    <a:srgbClr val="FFFFFF"/>
                  </a:solidFill>
                  <a:latin typeface="Entypo"/>
                  <a:ea typeface="Entypo"/>
                  <a:cs typeface="Entypo"/>
                  <a:sym typeface="Entypo"/>
                </a:defRPr>
              </a:pPr>
              <a:endParaRPr sz="90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F0D24EC-2538-C049-8B32-B86AEE49C805}"/>
              </a:ext>
            </a:extLst>
          </p:cNvPr>
          <p:cNvSpPr/>
          <p:nvPr/>
        </p:nvSpPr>
        <p:spPr>
          <a:xfrm>
            <a:off x="6615193" y="6805928"/>
            <a:ext cx="11567299" cy="2865610"/>
          </a:xfrm>
          <a:prstGeom prst="rect">
            <a:avLst/>
          </a:prstGeom>
          <a:solidFill>
            <a:schemeClr val="bg1">
              <a:alpha val="56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chemeClr val="bg1">
                <a:alpha val="50000"/>
              </a:scheme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779332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23818283" y="13168487"/>
            <a:ext cx="131446" cy="27699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5</a:t>
            </a:fld>
            <a:endParaRPr/>
          </a:p>
        </p:txBody>
      </p:sp>
      <p:sp>
        <p:nvSpPr>
          <p:cNvPr id="53" name="Shape 53"/>
          <p:cNvSpPr/>
          <p:nvPr/>
        </p:nvSpPr>
        <p:spPr>
          <a:xfrm>
            <a:off x="877273" y="513284"/>
            <a:ext cx="22941010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4000">
                <a:solidFill>
                  <a:srgbClr val="30354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8000" dirty="0"/>
              <a:t>Video of a sub-retinal injection</a:t>
            </a:r>
          </a:p>
        </p:txBody>
      </p:sp>
      <p:pic>
        <p:nvPicPr>
          <p:cNvPr id="3" name="Eye on the Cure – A Steady Hand in Saving Vision">
            <a:hlinkClick r:id="" action="ppaction://media"/>
            <a:extLst>
              <a:ext uri="{FF2B5EF4-FFF2-40B4-BE49-F238E27FC236}">
                <a16:creationId xmlns:a16="http://schemas.microsoft.com/office/drawing/2014/main" id="{51D656D8-47D1-484B-B514-FBAC83E62A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19778" y="2935734"/>
            <a:ext cx="16256000" cy="9144000"/>
          </a:xfrm>
          <a:prstGeom prst="rect">
            <a:avLst/>
          </a:prstGeom>
        </p:spPr>
      </p:pic>
      <p:sp>
        <p:nvSpPr>
          <p:cNvPr id="15" name="Shape 70">
            <a:extLst>
              <a:ext uri="{FF2B5EF4-FFF2-40B4-BE49-F238E27FC236}">
                <a16:creationId xmlns:a16="http://schemas.microsoft.com/office/drawing/2014/main" id="{F6F277A8-C51D-7642-B5C7-8412717468FD}"/>
              </a:ext>
            </a:extLst>
          </p:cNvPr>
          <p:cNvSpPr/>
          <p:nvPr/>
        </p:nvSpPr>
        <p:spPr>
          <a:xfrm>
            <a:off x="877273" y="1745027"/>
            <a:ext cx="19879607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 algn="l">
              <a:defRPr sz="23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800" dirty="0"/>
              <a:t>Introduction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4054597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4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23818283" y="13168487"/>
            <a:ext cx="131446" cy="27699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6</a:t>
            </a:fld>
            <a:endParaRPr/>
          </a:p>
        </p:txBody>
      </p:sp>
      <p:sp>
        <p:nvSpPr>
          <p:cNvPr id="53" name="Shape 53"/>
          <p:cNvSpPr/>
          <p:nvPr/>
        </p:nvSpPr>
        <p:spPr>
          <a:xfrm>
            <a:off x="877273" y="513284"/>
            <a:ext cx="22941010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4000">
                <a:solidFill>
                  <a:srgbClr val="30354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8000" dirty="0"/>
              <a:t>What is an eye surgical robot?</a:t>
            </a:r>
          </a:p>
        </p:txBody>
      </p:sp>
      <p:sp>
        <p:nvSpPr>
          <p:cNvPr id="15" name="Shape 70">
            <a:extLst>
              <a:ext uri="{FF2B5EF4-FFF2-40B4-BE49-F238E27FC236}">
                <a16:creationId xmlns:a16="http://schemas.microsoft.com/office/drawing/2014/main" id="{F6F277A8-C51D-7642-B5C7-8412717468FD}"/>
              </a:ext>
            </a:extLst>
          </p:cNvPr>
          <p:cNvSpPr/>
          <p:nvPr/>
        </p:nvSpPr>
        <p:spPr>
          <a:xfrm>
            <a:off x="877273" y="1745027"/>
            <a:ext cx="19879607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 algn="l">
              <a:defRPr sz="23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800" dirty="0"/>
              <a:t>Introduction</a:t>
            </a:r>
            <a:endParaRPr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212DE1-534C-9543-B57C-B5424B3DBB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0400" y="3431053"/>
            <a:ext cx="12285548" cy="82970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537636-4BE4-8045-8A3B-166E1D29EBA8}"/>
              </a:ext>
            </a:extLst>
          </p:cNvPr>
          <p:cNvSpPr txBox="1"/>
          <p:nvPr/>
        </p:nvSpPr>
        <p:spPr>
          <a:xfrm>
            <a:off x="1127761" y="6374110"/>
            <a:ext cx="8447607" cy="241091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685800" marR="0" indent="-68580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Tool that provides smooth,</a:t>
            </a:r>
            <a:r>
              <a:rPr lang="en-US" dirty="0">
                <a:solidFill>
                  <a:srgbClr val="000000"/>
                </a:solidFill>
              </a:rPr>
              <a:t> tremor-free position control</a:t>
            </a:r>
          </a:p>
          <a:p>
            <a:pPr marL="685800" marR="0" indent="-68580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Forcescaling</a:t>
            </a:r>
            <a:r>
              <a:rPr kumimoji="0" lang="en-US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of the needle</a:t>
            </a:r>
          </a:p>
        </p:txBody>
      </p:sp>
    </p:spTree>
    <p:extLst>
      <p:ext uri="{BB962C8B-B14F-4D97-AF65-F5344CB8AC3E}">
        <p14:creationId xmlns:p14="http://schemas.microsoft.com/office/powerpoint/2010/main" val="3074962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23818283" y="13168487"/>
            <a:ext cx="131446" cy="27699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7</a:t>
            </a:fld>
            <a:endParaRPr/>
          </a:p>
        </p:txBody>
      </p:sp>
      <p:sp>
        <p:nvSpPr>
          <p:cNvPr id="53" name="Shape 53"/>
          <p:cNvSpPr/>
          <p:nvPr/>
        </p:nvSpPr>
        <p:spPr>
          <a:xfrm>
            <a:off x="877273" y="513284"/>
            <a:ext cx="22941010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4000">
                <a:solidFill>
                  <a:srgbClr val="30354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8000" dirty="0"/>
              <a:t>Introduction to v-rep</a:t>
            </a:r>
          </a:p>
        </p:txBody>
      </p:sp>
      <p:sp>
        <p:nvSpPr>
          <p:cNvPr id="15" name="Shape 70">
            <a:extLst>
              <a:ext uri="{FF2B5EF4-FFF2-40B4-BE49-F238E27FC236}">
                <a16:creationId xmlns:a16="http://schemas.microsoft.com/office/drawing/2014/main" id="{F6F277A8-C51D-7642-B5C7-8412717468FD}"/>
              </a:ext>
            </a:extLst>
          </p:cNvPr>
          <p:cNvSpPr/>
          <p:nvPr/>
        </p:nvSpPr>
        <p:spPr>
          <a:xfrm>
            <a:off x="877273" y="1745027"/>
            <a:ext cx="19879607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 algn="l">
              <a:defRPr sz="23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800" dirty="0"/>
              <a:t>Introduction</a:t>
            </a:r>
            <a:endParaRPr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92845C-D511-7B47-A19C-B67C289548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3131" y="3736589"/>
            <a:ext cx="11925152" cy="79004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AE2C187-647F-BE4E-AD28-5A6E6364A4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273" y="3977053"/>
            <a:ext cx="10363512" cy="644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145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23818283" y="13168487"/>
            <a:ext cx="131446" cy="27699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8</a:t>
            </a:fld>
            <a:endParaRPr/>
          </a:p>
        </p:txBody>
      </p:sp>
      <p:sp>
        <p:nvSpPr>
          <p:cNvPr id="53" name="Shape 53"/>
          <p:cNvSpPr/>
          <p:nvPr/>
        </p:nvSpPr>
        <p:spPr>
          <a:xfrm>
            <a:off x="877273" y="513284"/>
            <a:ext cx="22941010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4000">
                <a:solidFill>
                  <a:srgbClr val="30354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8000" dirty="0"/>
              <a:t>Mechanical Design</a:t>
            </a:r>
          </a:p>
        </p:txBody>
      </p:sp>
      <p:grpSp>
        <p:nvGrpSpPr>
          <p:cNvPr id="20" name="Group 280">
            <a:hlinkClick r:id="rId2" action="ppaction://hlinksldjump"/>
            <a:extLst>
              <a:ext uri="{FF2B5EF4-FFF2-40B4-BE49-F238E27FC236}">
                <a16:creationId xmlns:a16="http://schemas.microsoft.com/office/drawing/2014/main" id="{5C543D4E-E265-1A4C-9C22-9CA70D03BF08}"/>
              </a:ext>
            </a:extLst>
          </p:cNvPr>
          <p:cNvGrpSpPr/>
          <p:nvPr/>
        </p:nvGrpSpPr>
        <p:grpSpPr>
          <a:xfrm>
            <a:off x="7211461" y="5617432"/>
            <a:ext cx="10272634" cy="1190242"/>
            <a:chOff x="0" y="-443557"/>
            <a:chExt cx="10272625" cy="1190239"/>
          </a:xfrm>
        </p:grpSpPr>
        <p:sp>
          <p:nvSpPr>
            <p:cNvPr id="21" name="Shape 278">
              <a:extLst>
                <a:ext uri="{FF2B5EF4-FFF2-40B4-BE49-F238E27FC236}">
                  <a16:creationId xmlns:a16="http://schemas.microsoft.com/office/drawing/2014/main" id="{8A69C608-CCE7-4348-BB60-A772A891A595}"/>
                </a:ext>
              </a:extLst>
            </p:cNvPr>
            <p:cNvSpPr/>
            <p:nvPr/>
          </p:nvSpPr>
          <p:spPr>
            <a:xfrm>
              <a:off x="0" y="-443557"/>
              <a:ext cx="10272625" cy="1188493"/>
            </a:xfrm>
            <a:prstGeom prst="rect">
              <a:avLst/>
            </a:prstGeom>
            <a:solidFill>
              <a:srgbClr val="303546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200">
                  <a:solidFill>
                    <a:srgbClr val="E1E1E1"/>
                  </a:solidFill>
                  <a:latin typeface="Open Sans Light"/>
                  <a:ea typeface="Open Sans Light"/>
                  <a:cs typeface="Open Sans Light"/>
                  <a:sym typeface="Open San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6000" dirty="0">
                  <a:solidFill>
                    <a:schemeClr val="bg1"/>
                  </a:solidFill>
                </a:rPr>
                <a:t>Introduction</a:t>
              </a:r>
              <a:endParaRPr sz="6000" dirty="0">
                <a:solidFill>
                  <a:schemeClr val="bg1"/>
                </a:solidFill>
              </a:endParaRPr>
            </a:p>
          </p:txBody>
        </p:sp>
        <p:sp>
          <p:nvSpPr>
            <p:cNvPr id="22" name="Shape 279">
              <a:extLst>
                <a:ext uri="{FF2B5EF4-FFF2-40B4-BE49-F238E27FC236}">
                  <a16:creationId xmlns:a16="http://schemas.microsoft.com/office/drawing/2014/main" id="{60D25522-4850-B94A-94AF-17922E76679D}"/>
                </a:ext>
              </a:extLst>
            </p:cNvPr>
            <p:cNvSpPr/>
            <p:nvPr/>
          </p:nvSpPr>
          <p:spPr>
            <a:xfrm>
              <a:off x="0" y="0"/>
              <a:ext cx="93727" cy="746682"/>
            </a:xfrm>
            <a:prstGeom prst="rect">
              <a:avLst/>
            </a:prstGeom>
            <a:solidFill>
              <a:srgbClr val="B11C5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9000">
                  <a:solidFill>
                    <a:srgbClr val="FFFFFF"/>
                  </a:solidFill>
                  <a:latin typeface="Entypo"/>
                  <a:ea typeface="Entypo"/>
                  <a:cs typeface="Entypo"/>
                  <a:sym typeface="Entypo"/>
                </a:defRPr>
              </a:pPr>
              <a:endParaRPr sz="9000"/>
            </a:p>
          </p:txBody>
        </p:sp>
      </p:grpSp>
      <p:grpSp>
        <p:nvGrpSpPr>
          <p:cNvPr id="23" name="Group 280">
            <a:hlinkClick r:id="rId2" action="ppaction://hlinksldjump"/>
            <a:extLst>
              <a:ext uri="{FF2B5EF4-FFF2-40B4-BE49-F238E27FC236}">
                <a16:creationId xmlns:a16="http://schemas.microsoft.com/office/drawing/2014/main" id="{6BF8826D-9E68-4541-AB58-19DB7F8229F2}"/>
              </a:ext>
            </a:extLst>
          </p:cNvPr>
          <p:cNvGrpSpPr/>
          <p:nvPr/>
        </p:nvGrpSpPr>
        <p:grpSpPr>
          <a:xfrm>
            <a:off x="7211461" y="8207795"/>
            <a:ext cx="10272634" cy="1190242"/>
            <a:chOff x="0" y="-443557"/>
            <a:chExt cx="10272625" cy="1190239"/>
          </a:xfrm>
        </p:grpSpPr>
        <p:sp>
          <p:nvSpPr>
            <p:cNvPr id="24" name="Shape 278">
              <a:extLst>
                <a:ext uri="{FF2B5EF4-FFF2-40B4-BE49-F238E27FC236}">
                  <a16:creationId xmlns:a16="http://schemas.microsoft.com/office/drawing/2014/main" id="{0E8B54F3-8E4B-664F-90BC-5821999D4796}"/>
                </a:ext>
              </a:extLst>
            </p:cNvPr>
            <p:cNvSpPr/>
            <p:nvPr/>
          </p:nvSpPr>
          <p:spPr>
            <a:xfrm>
              <a:off x="0" y="-443557"/>
              <a:ext cx="10272625" cy="1188493"/>
            </a:xfrm>
            <a:prstGeom prst="rect">
              <a:avLst/>
            </a:prstGeom>
            <a:solidFill>
              <a:srgbClr val="303546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200">
                  <a:solidFill>
                    <a:srgbClr val="E1E1E1"/>
                  </a:solidFill>
                  <a:latin typeface="Open Sans Light"/>
                  <a:ea typeface="Open Sans Light"/>
                  <a:cs typeface="Open Sans Light"/>
                  <a:sym typeface="Open San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6000" dirty="0">
                  <a:solidFill>
                    <a:schemeClr val="bg1"/>
                  </a:solidFill>
                </a:rPr>
                <a:t>Code Analysis</a:t>
              </a:r>
              <a:endParaRPr sz="6000" dirty="0">
                <a:solidFill>
                  <a:schemeClr val="bg1"/>
                </a:solidFill>
              </a:endParaRPr>
            </a:p>
          </p:txBody>
        </p:sp>
        <p:sp>
          <p:nvSpPr>
            <p:cNvPr id="25" name="Shape 279">
              <a:extLst>
                <a:ext uri="{FF2B5EF4-FFF2-40B4-BE49-F238E27FC236}">
                  <a16:creationId xmlns:a16="http://schemas.microsoft.com/office/drawing/2014/main" id="{40981423-E416-4E43-9C56-16E084F08479}"/>
                </a:ext>
              </a:extLst>
            </p:cNvPr>
            <p:cNvSpPr/>
            <p:nvPr/>
          </p:nvSpPr>
          <p:spPr>
            <a:xfrm>
              <a:off x="0" y="0"/>
              <a:ext cx="93727" cy="746682"/>
            </a:xfrm>
            <a:prstGeom prst="rect">
              <a:avLst/>
            </a:prstGeom>
            <a:solidFill>
              <a:srgbClr val="B11C5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9000">
                  <a:solidFill>
                    <a:srgbClr val="FFFFFF"/>
                  </a:solidFill>
                  <a:latin typeface="Entypo"/>
                  <a:ea typeface="Entypo"/>
                  <a:cs typeface="Entypo"/>
                  <a:sym typeface="Entypo"/>
                </a:defRPr>
              </a:pPr>
              <a:endParaRPr sz="9000"/>
            </a:p>
          </p:txBody>
        </p:sp>
      </p:grpSp>
      <p:grpSp>
        <p:nvGrpSpPr>
          <p:cNvPr id="26" name="Group 280">
            <a:hlinkClick r:id="rId2" action="ppaction://hlinksldjump"/>
            <a:extLst>
              <a:ext uri="{FF2B5EF4-FFF2-40B4-BE49-F238E27FC236}">
                <a16:creationId xmlns:a16="http://schemas.microsoft.com/office/drawing/2014/main" id="{2C52DC2B-6489-3548-8D08-2C93C875D7DE}"/>
              </a:ext>
            </a:extLst>
          </p:cNvPr>
          <p:cNvGrpSpPr/>
          <p:nvPr/>
        </p:nvGrpSpPr>
        <p:grpSpPr>
          <a:xfrm>
            <a:off x="7211461" y="6900712"/>
            <a:ext cx="10272634" cy="1190242"/>
            <a:chOff x="0" y="-443557"/>
            <a:chExt cx="10272625" cy="1190239"/>
          </a:xfrm>
        </p:grpSpPr>
        <p:sp>
          <p:nvSpPr>
            <p:cNvPr id="27" name="Shape 278">
              <a:extLst>
                <a:ext uri="{FF2B5EF4-FFF2-40B4-BE49-F238E27FC236}">
                  <a16:creationId xmlns:a16="http://schemas.microsoft.com/office/drawing/2014/main" id="{49EB782D-8D53-264B-9C23-C8243B2F26B8}"/>
                </a:ext>
              </a:extLst>
            </p:cNvPr>
            <p:cNvSpPr/>
            <p:nvPr/>
          </p:nvSpPr>
          <p:spPr>
            <a:xfrm>
              <a:off x="0" y="-443557"/>
              <a:ext cx="10272625" cy="1188493"/>
            </a:xfrm>
            <a:prstGeom prst="rect">
              <a:avLst/>
            </a:prstGeom>
            <a:solidFill>
              <a:srgbClr val="303546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200">
                  <a:solidFill>
                    <a:srgbClr val="E1E1E1"/>
                  </a:solidFill>
                  <a:latin typeface="Open Sans Light"/>
                  <a:ea typeface="Open Sans Light"/>
                  <a:cs typeface="Open Sans Light"/>
                  <a:sym typeface="Open San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6000" dirty="0">
                  <a:solidFill>
                    <a:schemeClr val="bg1"/>
                  </a:solidFill>
                </a:rPr>
                <a:t>Mechanical Design</a:t>
              </a:r>
              <a:endParaRPr sz="6000" dirty="0">
                <a:solidFill>
                  <a:schemeClr val="bg1"/>
                </a:solidFill>
              </a:endParaRPr>
            </a:p>
          </p:txBody>
        </p:sp>
        <p:sp>
          <p:nvSpPr>
            <p:cNvPr id="28" name="Shape 279">
              <a:extLst>
                <a:ext uri="{FF2B5EF4-FFF2-40B4-BE49-F238E27FC236}">
                  <a16:creationId xmlns:a16="http://schemas.microsoft.com/office/drawing/2014/main" id="{6618666B-8C21-2444-9A8F-EAB45BA887BE}"/>
                </a:ext>
              </a:extLst>
            </p:cNvPr>
            <p:cNvSpPr/>
            <p:nvPr/>
          </p:nvSpPr>
          <p:spPr>
            <a:xfrm>
              <a:off x="0" y="0"/>
              <a:ext cx="93727" cy="746682"/>
            </a:xfrm>
            <a:prstGeom prst="rect">
              <a:avLst/>
            </a:prstGeom>
            <a:solidFill>
              <a:srgbClr val="B11C5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9000">
                  <a:solidFill>
                    <a:srgbClr val="FFFFFF"/>
                  </a:solidFill>
                  <a:latin typeface="Entypo"/>
                  <a:ea typeface="Entypo"/>
                  <a:cs typeface="Entypo"/>
                  <a:sym typeface="Entypo"/>
                </a:defRPr>
              </a:pPr>
              <a:endParaRPr sz="9000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4517062E-7F3F-8E4F-A921-61836C64B7B0}"/>
              </a:ext>
            </a:extLst>
          </p:cNvPr>
          <p:cNvSpPr/>
          <p:nvPr/>
        </p:nvSpPr>
        <p:spPr>
          <a:xfrm>
            <a:off x="6599298" y="5275384"/>
            <a:ext cx="11442518" cy="1541910"/>
          </a:xfrm>
          <a:prstGeom prst="rect">
            <a:avLst/>
          </a:prstGeom>
          <a:solidFill>
            <a:schemeClr val="bg1">
              <a:alpha val="56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chemeClr val="bg1">
                <a:alpha val="50000"/>
              </a:scheme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9E33546-6FA5-F849-8142-691928F45552}"/>
              </a:ext>
            </a:extLst>
          </p:cNvPr>
          <p:cNvSpPr/>
          <p:nvPr/>
        </p:nvSpPr>
        <p:spPr>
          <a:xfrm>
            <a:off x="6626519" y="8123790"/>
            <a:ext cx="11442518" cy="1541910"/>
          </a:xfrm>
          <a:prstGeom prst="rect">
            <a:avLst/>
          </a:prstGeom>
          <a:solidFill>
            <a:schemeClr val="bg1">
              <a:alpha val="56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chemeClr val="bg1">
                <a:alpha val="50000"/>
              </a:scheme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81741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23818283" y="13168487"/>
            <a:ext cx="131446" cy="27699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9</a:t>
            </a:fld>
            <a:endParaRPr/>
          </a:p>
        </p:txBody>
      </p:sp>
      <p:sp>
        <p:nvSpPr>
          <p:cNvPr id="15" name="Shape 53">
            <a:extLst>
              <a:ext uri="{FF2B5EF4-FFF2-40B4-BE49-F238E27FC236}">
                <a16:creationId xmlns:a16="http://schemas.microsoft.com/office/drawing/2014/main" id="{9278EFEA-82B5-0148-A166-C892AD05393C}"/>
              </a:ext>
            </a:extLst>
          </p:cNvPr>
          <p:cNvSpPr/>
          <p:nvPr/>
        </p:nvSpPr>
        <p:spPr>
          <a:xfrm>
            <a:off x="877273" y="667172"/>
            <a:ext cx="22941010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4000">
                <a:solidFill>
                  <a:srgbClr val="30354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6000" dirty="0"/>
              <a:t>Description of the Parallel Coupled  Joint Mechanism</a:t>
            </a:r>
          </a:p>
        </p:txBody>
      </p:sp>
      <p:sp>
        <p:nvSpPr>
          <p:cNvPr id="16" name="Shape 70">
            <a:extLst>
              <a:ext uri="{FF2B5EF4-FFF2-40B4-BE49-F238E27FC236}">
                <a16:creationId xmlns:a16="http://schemas.microsoft.com/office/drawing/2014/main" id="{D41B6B24-A4FA-BA44-B1B1-DDE336158783}"/>
              </a:ext>
            </a:extLst>
          </p:cNvPr>
          <p:cNvSpPr/>
          <p:nvPr/>
        </p:nvSpPr>
        <p:spPr>
          <a:xfrm>
            <a:off x="877273" y="1745027"/>
            <a:ext cx="19879607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 algn="l">
              <a:defRPr sz="2300">
                <a:solidFill>
                  <a:srgbClr val="30354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800" dirty="0"/>
              <a:t>Mechanical Design</a:t>
            </a:r>
            <a:endParaRPr sz="2800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D87DE8A4-BABA-C44B-9724-3C454C66AB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268"/>
          <a:stretch/>
        </p:blipFill>
        <p:spPr>
          <a:xfrm>
            <a:off x="877273" y="4030241"/>
            <a:ext cx="11282228" cy="621103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5C4707E-3C21-8342-BE16-9DE015A8A3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33"/>
          <a:stretch/>
        </p:blipFill>
        <p:spPr>
          <a:xfrm>
            <a:off x="12159501" y="4030241"/>
            <a:ext cx="11627988" cy="6618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61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1363</TotalTime>
  <Words>227</Words>
  <Application>Microsoft Macintosh PowerPoint</Application>
  <PresentationFormat>Custom</PresentationFormat>
  <Paragraphs>85</Paragraphs>
  <Slides>22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Avenir Roman</vt:lpstr>
      <vt:lpstr>Entypo</vt:lpstr>
      <vt:lpstr>Arial</vt:lpstr>
      <vt:lpstr>Helvetica Light</vt:lpstr>
      <vt:lpstr>Open Sans</vt:lpstr>
      <vt:lpstr>Open Sans Light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ga67fer</cp:lastModifiedBy>
  <cp:revision>95</cp:revision>
  <dcterms:modified xsi:type="dcterms:W3CDTF">2018-01-30T13:35:05Z</dcterms:modified>
</cp:coreProperties>
</file>